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Fira Sans Medium" charset="1" panose="020B0603050000020004"/>
      <p:regular r:id="rId27"/>
    </p:embeddedFont>
    <p:embeddedFont>
      <p:font typeface="Fira Sans" charset="1" panose="020B0503050000020004"/>
      <p:regular r:id="rId28"/>
    </p:embeddedFont>
    <p:embeddedFont>
      <p:font typeface="Fira Sans Bold" charset="1" panose="020B0803050000020004"/>
      <p:regular r:id="rId29"/>
    </p:embeddedFont>
    <p:embeddedFont>
      <p:font typeface="Liberation Sans" charset="1" panose="020B0604020202020204"/>
      <p:regular r:id="rId30"/>
    </p:embeddedFont>
    <p:embeddedFont>
      <p:font typeface="Fira Sans Italics" charset="1" panose="020B0503050000020004"/>
      <p:regular r:id="rId31"/>
    </p:embeddedFont>
    <p:embeddedFont>
      <p:font typeface="Liberation Sans Bold" charset="1" panose="020B0704020202020204"/>
      <p:regular r:id="rId35"/>
    </p:embeddedFont>
    <p:embeddedFont>
      <p:font typeface="Proxima Nova" charset="1" panose="02000506030000020004"/>
      <p:regular r:id="rId36"/>
    </p:embeddedFont>
    <p:embeddedFont>
      <p:font typeface="Canva Sans Bold" charset="1" panose="020B0803030501040103"/>
      <p:regular r:id="rId37"/>
    </p:embeddedFont>
    <p:embeddedFont>
      <p:font typeface="Fira Sans Bold Italics" charset="1" panose="020B0803050000020004"/>
      <p:regular r:id="rId39"/>
    </p:embeddedFont>
    <p:embeddedFont>
      <p:font typeface="Fira Sans Heavy" charset="1" panose="020B0A03050000020004"/>
      <p:regular r:id="rId40"/>
    </p:embeddedFont>
    <p:embeddedFont>
      <p:font typeface="Roboto Bold" charset="1" panose="02000000000000000000"/>
      <p:regular r:id="rId41"/>
    </p:embeddedFont>
    <p:embeddedFont>
      <p:font typeface="Roboto Bold Italics" charset="1" panose="02000000000000000000"/>
      <p:regular r:id="rId42"/>
    </p:embeddedFont>
    <p:embeddedFont>
      <p:font typeface="Fira Sans Heavy Italics" charset="1" panose="020B0A030500000200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notesSlides/notesSlide2.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Slides/notesSlide3.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the leading online retailer in the US and the UK, Amazon sells just about everything. (Like the logo says, from A to Z.) Whether you are shopping online for a cheap portable charger, eco-friendly cleaning supplies, or headphones for your kids, Amazon is likely your first stop. And when it’s time to choose between similar-looking products, most folks rely on user reviews.</a:t>
            </a:r>
          </a:p>
          <a:p>
            <a:r>
              <a:rPr lang="en-US"/>
              <a:t>The trouble is that many Amazon reviews are fake.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company proactively blocked more than 250 million suspected fake reviews in 2023 and pursued legal action against more than 150 fake review brokers during that same year, Amazon said in a Monday press release.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company proactively blocked more than 250 million suspected fake reviews in 2023 and pursued legal action against more than 150 fake review brokers during that same year, Amazon said in a Monday press release.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18" Target="../media/image59.svg" Type="http://schemas.openxmlformats.org/officeDocument/2006/relationships/image"/><Relationship Id="rId19" Target="../media/image60.png" Type="http://schemas.openxmlformats.org/officeDocument/2006/relationships/image"/><Relationship Id="rId2" Target="../notesSlides/notesSlide2.xml" Type="http://schemas.openxmlformats.org/officeDocument/2006/relationships/notesSlide"/><Relationship Id="rId20" Target="../media/image61.svg" Type="http://schemas.openxmlformats.org/officeDocument/2006/relationships/image"/><Relationship Id="rId21" Target="../media/image62.png" Type="http://schemas.openxmlformats.org/officeDocument/2006/relationships/image"/><Relationship Id="rId22" Target="../media/image63.svg" Type="http://schemas.openxmlformats.org/officeDocument/2006/relationships/image"/><Relationship Id="rId23" Target="../media/image64.gif" Type="http://schemas.openxmlformats.org/officeDocument/2006/relationships/image"/><Relationship Id="rId24" Target="../media/image65.png" Type="http://schemas.openxmlformats.org/officeDocument/2006/relationships/image"/><Relationship Id="rId25" Target="../media/image66.sv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14" Target="../media/image71.png" Type="http://schemas.openxmlformats.org/officeDocument/2006/relationships/image"/><Relationship Id="rId15" Target="../media/image72.svg" Type="http://schemas.openxmlformats.org/officeDocument/2006/relationships/image"/><Relationship Id="rId16" Target="../media/image73.png" Type="http://schemas.openxmlformats.org/officeDocument/2006/relationships/image"/><Relationship Id="rId17" Target="../media/image74.svg" Type="http://schemas.openxmlformats.org/officeDocument/2006/relationships/image"/><Relationship Id="rId18" Target="../media/image75.png" Type="http://schemas.openxmlformats.org/officeDocument/2006/relationships/image"/><Relationship Id="rId19" Target="../media/image76.svg" Type="http://schemas.openxmlformats.org/officeDocument/2006/relationships/image"/><Relationship Id="rId2" Target="../media/image1.png" Type="http://schemas.openxmlformats.org/officeDocument/2006/relationships/image"/><Relationship Id="rId20" Target="../media/image29.png" Type="http://schemas.openxmlformats.org/officeDocument/2006/relationships/image"/><Relationship Id="rId21" Target="../media/image30.svg" Type="http://schemas.openxmlformats.org/officeDocument/2006/relationships/image"/><Relationship Id="rId22" Target="../media/image44.png" Type="http://schemas.openxmlformats.org/officeDocument/2006/relationships/image"/><Relationship Id="rId23" Target="../media/image45.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16" Target="../media/image84.png" Type="http://schemas.openxmlformats.org/officeDocument/2006/relationships/image"/><Relationship Id="rId17" Target="../media/image85.sv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media/image1.png" Type="http://schemas.openxmlformats.org/officeDocument/2006/relationships/image"/><Relationship Id="rId20" Target="../media/image29.png" Type="http://schemas.openxmlformats.org/officeDocument/2006/relationships/image"/><Relationship Id="rId21" Target="../media/image3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86.png" Type="http://schemas.openxmlformats.org/officeDocument/2006/relationships/image"/><Relationship Id="rId16" Target="../media/image87.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14" Target="../media/image24.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jpeg" Type="http://schemas.openxmlformats.org/officeDocument/2006/relationships/image"/><Relationship Id="rId12" Target="../media/image2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13.png" Type="http://schemas.openxmlformats.org/officeDocument/2006/relationships/image"/><Relationship Id="rId16" Target="../media/image31.png" Type="http://schemas.openxmlformats.org/officeDocument/2006/relationships/image"/><Relationship Id="rId17" Target="../media/image32.png" Type="http://schemas.openxmlformats.org/officeDocument/2006/relationships/image"/><Relationship Id="rId18" Target="../media/image33.png" Type="http://schemas.openxmlformats.org/officeDocument/2006/relationships/image"/><Relationship Id="rId19" Target="../media/image34.png" Type="http://schemas.openxmlformats.org/officeDocument/2006/relationships/image"/><Relationship Id="rId2" Target="../notesSlides/notesSlide1.xml" Type="http://schemas.openxmlformats.org/officeDocument/2006/relationships/notesSlide"/><Relationship Id="rId20" Target="../media/image35.png" Type="http://schemas.openxmlformats.org/officeDocument/2006/relationships/image"/><Relationship Id="rId21" Target="../media/image36.png" Type="http://schemas.openxmlformats.org/officeDocument/2006/relationships/image"/><Relationship Id="rId22" Target="../media/image37.png" Type="http://schemas.openxmlformats.org/officeDocument/2006/relationships/image"/><Relationship Id="rId23" Target="../media/image38.png" Type="http://schemas.openxmlformats.org/officeDocument/2006/relationships/image"/><Relationship Id="rId24" Target="../media/image3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1.png" Type="http://schemas.openxmlformats.org/officeDocument/2006/relationships/image"/><Relationship Id="rId20" Target="../media/image5.png" Type="http://schemas.openxmlformats.org/officeDocument/2006/relationships/image"/><Relationship Id="rId21" Target="../media/image6.svg" Type="http://schemas.openxmlformats.org/officeDocument/2006/relationships/image"/><Relationship Id="rId22" Target="../media/image48.png" Type="http://schemas.openxmlformats.org/officeDocument/2006/relationships/image"/><Relationship Id="rId23" Target="../media/image49.svg" Type="http://schemas.openxmlformats.org/officeDocument/2006/relationships/image"/><Relationship Id="rId24" Target="../media/image50.png" Type="http://schemas.openxmlformats.org/officeDocument/2006/relationships/image"/><Relationship Id="rId25" Target="../media/image51.svg" Type="http://schemas.openxmlformats.org/officeDocument/2006/relationships/image"/><Relationship Id="rId26" Target="../media/image52.png" Type="http://schemas.openxmlformats.org/officeDocument/2006/relationships/image"/><Relationship Id="rId27" Target="../media/image53.svg" Type="http://schemas.openxmlformats.org/officeDocument/2006/relationships/image"/><Relationship Id="rId28" Target="../media/image54.png" Type="http://schemas.openxmlformats.org/officeDocument/2006/relationships/image"/><Relationship Id="rId29" Target="../media/image55.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7F7"/>
        </a:solidFill>
      </p:bgPr>
    </p:bg>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4379" y="-4048310"/>
            <a:ext cx="11566984" cy="11992524"/>
          </a:xfrm>
          <a:custGeom>
            <a:avLst/>
            <a:gdLst/>
            <a:ahLst/>
            <a:cxnLst/>
            <a:rect r="r" b="b" t="t" l="l"/>
            <a:pathLst>
              <a:path h="11992524" w="11566984">
                <a:moveTo>
                  <a:pt x="0" y="0"/>
                </a:moveTo>
                <a:lnTo>
                  <a:pt x="11566984" y="0"/>
                </a:lnTo>
                <a:lnTo>
                  <a:pt x="11566984" y="11992524"/>
                </a:lnTo>
                <a:lnTo>
                  <a:pt x="0" y="11992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333555" y="-4528284"/>
            <a:ext cx="12125687" cy="11290303"/>
          </a:xfrm>
          <a:custGeom>
            <a:avLst/>
            <a:gdLst/>
            <a:ahLst/>
            <a:cxnLst/>
            <a:rect r="r" b="b" t="t" l="l"/>
            <a:pathLst>
              <a:path h="11290303" w="12125687">
                <a:moveTo>
                  <a:pt x="0" y="0"/>
                </a:moveTo>
                <a:lnTo>
                  <a:pt x="12125687" y="0"/>
                </a:lnTo>
                <a:lnTo>
                  <a:pt x="12125687" y="11290303"/>
                </a:lnTo>
                <a:lnTo>
                  <a:pt x="0" y="112903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3982576" y="3495515"/>
            <a:ext cx="4243954" cy="1830931"/>
            <a:chOff x="0" y="0"/>
            <a:chExt cx="9438862" cy="4072124"/>
          </a:xfrm>
        </p:grpSpPr>
        <p:sp>
          <p:nvSpPr>
            <p:cNvPr name="Freeform 7" id="7"/>
            <p:cNvSpPr/>
            <p:nvPr/>
          </p:nvSpPr>
          <p:spPr>
            <a:xfrm flipH="false" flipV="false" rot="0">
              <a:off x="0" y="0"/>
              <a:ext cx="9438862" cy="4072124"/>
            </a:xfrm>
            <a:custGeom>
              <a:avLst/>
              <a:gdLst/>
              <a:ahLst/>
              <a:cxnLst/>
              <a:rect r="r" b="b" t="t" l="l"/>
              <a:pathLst>
                <a:path h="4072124" w="9438862">
                  <a:moveTo>
                    <a:pt x="0" y="0"/>
                  </a:moveTo>
                  <a:lnTo>
                    <a:pt x="9438862" y="0"/>
                  </a:lnTo>
                  <a:lnTo>
                    <a:pt x="9438862" y="4072124"/>
                  </a:lnTo>
                  <a:lnTo>
                    <a:pt x="0" y="4072124"/>
                  </a:lnTo>
                  <a:close/>
                </a:path>
              </a:pathLst>
            </a:custGeom>
            <a:solidFill>
              <a:srgbClr val="000000">
                <a:alpha val="0"/>
              </a:srgbClr>
            </a:solidFill>
          </p:spPr>
        </p:sp>
        <p:sp>
          <p:nvSpPr>
            <p:cNvPr name="TextBox 8" id="8"/>
            <p:cNvSpPr txBox="true"/>
            <p:nvPr/>
          </p:nvSpPr>
          <p:spPr>
            <a:xfrm>
              <a:off x="0" y="-9525"/>
              <a:ext cx="9438862" cy="4081649"/>
            </a:xfrm>
            <a:prstGeom prst="rect">
              <a:avLst/>
            </a:prstGeom>
          </p:spPr>
          <p:txBody>
            <a:bodyPr anchor="t" rtlCol="false" tIns="0" lIns="0" bIns="0" rIns="0"/>
            <a:lstStyle/>
            <a:p>
              <a:pPr algn="ctr">
                <a:lnSpc>
                  <a:spcPts val="9601"/>
                </a:lnSpc>
              </a:pPr>
              <a:r>
                <a:rPr lang="en-US" sz="8001" b="true">
                  <a:solidFill>
                    <a:srgbClr val="000000"/>
                  </a:solidFill>
                  <a:latin typeface="Fira Sans Medium"/>
                  <a:ea typeface="Fira Sans Medium"/>
                  <a:cs typeface="Fira Sans Medium"/>
                  <a:sym typeface="Fira Sans Medium"/>
                </a:rPr>
                <a:t>amazon’</a:t>
              </a:r>
            </a:p>
          </p:txBody>
        </p:sp>
      </p:grpSp>
      <p:sp>
        <p:nvSpPr>
          <p:cNvPr name="Freeform 9" id="9"/>
          <p:cNvSpPr/>
          <p:nvPr/>
        </p:nvSpPr>
        <p:spPr>
          <a:xfrm flipH="false" flipV="false" rot="0">
            <a:off x="6311679" y="5659903"/>
            <a:ext cx="3243262" cy="605504"/>
          </a:xfrm>
          <a:custGeom>
            <a:avLst/>
            <a:gdLst/>
            <a:ahLst/>
            <a:cxnLst/>
            <a:rect r="r" b="b" t="t" l="l"/>
            <a:pathLst>
              <a:path h="605504" w="3243262">
                <a:moveTo>
                  <a:pt x="0" y="0"/>
                </a:moveTo>
                <a:lnTo>
                  <a:pt x="3243263" y="0"/>
                </a:lnTo>
                <a:lnTo>
                  <a:pt x="3243263" y="605503"/>
                </a:lnTo>
                <a:lnTo>
                  <a:pt x="0" y="605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351020" y="790068"/>
            <a:ext cx="2752507" cy="2705447"/>
          </a:xfrm>
          <a:custGeom>
            <a:avLst/>
            <a:gdLst/>
            <a:ahLst/>
            <a:cxnLst/>
            <a:rect r="r" b="b" t="t" l="l"/>
            <a:pathLst>
              <a:path h="2705447" w="2752507">
                <a:moveTo>
                  <a:pt x="0" y="0"/>
                </a:moveTo>
                <a:lnTo>
                  <a:pt x="2752507" y="0"/>
                </a:lnTo>
                <a:lnTo>
                  <a:pt x="2752507" y="2705447"/>
                </a:lnTo>
                <a:lnTo>
                  <a:pt x="0" y="27054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5103527" y="3058098"/>
            <a:ext cx="9323959" cy="1973198"/>
            <a:chOff x="0" y="0"/>
            <a:chExt cx="12431946" cy="2630931"/>
          </a:xfrm>
        </p:grpSpPr>
        <p:sp>
          <p:nvSpPr>
            <p:cNvPr name="Freeform 12" id="12"/>
            <p:cNvSpPr/>
            <p:nvPr/>
          </p:nvSpPr>
          <p:spPr>
            <a:xfrm flipH="false" flipV="false" rot="0">
              <a:off x="0" y="0"/>
              <a:ext cx="12431945" cy="2630931"/>
            </a:xfrm>
            <a:custGeom>
              <a:avLst/>
              <a:gdLst/>
              <a:ahLst/>
              <a:cxnLst/>
              <a:rect r="r" b="b" t="t" l="l"/>
              <a:pathLst>
                <a:path h="2630931" w="12431945">
                  <a:moveTo>
                    <a:pt x="0" y="0"/>
                  </a:moveTo>
                  <a:lnTo>
                    <a:pt x="12431945" y="0"/>
                  </a:lnTo>
                  <a:lnTo>
                    <a:pt x="12431945" y="2630931"/>
                  </a:lnTo>
                  <a:lnTo>
                    <a:pt x="0" y="2630931"/>
                  </a:lnTo>
                  <a:close/>
                </a:path>
              </a:pathLst>
            </a:custGeom>
            <a:solidFill>
              <a:srgbClr val="000000">
                <a:alpha val="0"/>
              </a:srgbClr>
            </a:solidFill>
          </p:spPr>
        </p:sp>
        <p:sp>
          <p:nvSpPr>
            <p:cNvPr name="TextBox 13" id="13"/>
            <p:cNvSpPr txBox="true"/>
            <p:nvPr/>
          </p:nvSpPr>
          <p:spPr>
            <a:xfrm>
              <a:off x="0" y="-123825"/>
              <a:ext cx="12431946" cy="2754756"/>
            </a:xfrm>
            <a:prstGeom prst="rect">
              <a:avLst/>
            </a:prstGeom>
          </p:spPr>
          <p:txBody>
            <a:bodyPr anchor="t" rtlCol="false" tIns="0" lIns="0" bIns="0" rIns="0"/>
            <a:lstStyle/>
            <a:p>
              <a:pPr algn="ctr">
                <a:lnSpc>
                  <a:spcPts val="6912"/>
                </a:lnSpc>
              </a:pPr>
              <a:r>
                <a:rPr lang="en-US" sz="4800" b="true">
                  <a:solidFill>
                    <a:srgbClr val="131921"/>
                  </a:solidFill>
                  <a:latin typeface="Fira Sans Medium"/>
                  <a:ea typeface="Fira Sans Medium"/>
                  <a:cs typeface="Fira Sans Medium"/>
                  <a:sym typeface="Fira Sans Medium"/>
                </a:rPr>
                <a:t> AI and Fake Reviews </a:t>
              </a:r>
            </a:p>
            <a:p>
              <a:pPr algn="ctr">
                <a:lnSpc>
                  <a:spcPts val="6912"/>
                </a:lnSpc>
              </a:pPr>
              <a:r>
                <a:rPr lang="en-US" sz="4800" b="true">
                  <a:solidFill>
                    <a:srgbClr val="131921"/>
                  </a:solidFill>
                  <a:latin typeface="Fira Sans Medium"/>
                  <a:ea typeface="Fira Sans Medium"/>
                  <a:cs typeface="Fira Sans Medium"/>
                  <a:sym typeface="Fira Sans Medium"/>
                </a:rPr>
                <a:t>                    Struggle Against Bots</a:t>
              </a:r>
            </a:p>
          </p:txBody>
        </p:sp>
      </p:grpSp>
      <p:grpSp>
        <p:nvGrpSpPr>
          <p:cNvPr name="Group 14" id="14"/>
          <p:cNvGrpSpPr/>
          <p:nvPr/>
        </p:nvGrpSpPr>
        <p:grpSpPr>
          <a:xfrm rot="0">
            <a:off x="4214899" y="4934738"/>
            <a:ext cx="2096780" cy="391708"/>
            <a:chOff x="0" y="0"/>
            <a:chExt cx="3943752" cy="736748"/>
          </a:xfrm>
        </p:grpSpPr>
        <p:sp>
          <p:nvSpPr>
            <p:cNvPr name="Freeform 15" id="15"/>
            <p:cNvSpPr/>
            <p:nvPr/>
          </p:nvSpPr>
          <p:spPr>
            <a:xfrm flipH="false" flipV="false" rot="0">
              <a:off x="-25273" y="-18161"/>
              <a:ext cx="4012438" cy="754888"/>
            </a:xfrm>
            <a:custGeom>
              <a:avLst/>
              <a:gdLst/>
              <a:ahLst/>
              <a:cxnLst/>
              <a:rect r="r" b="b" t="t" l="l"/>
              <a:pathLst>
                <a:path h="754888" w="4012438">
                  <a:moveTo>
                    <a:pt x="3934079" y="311277"/>
                  </a:moveTo>
                  <a:cubicBezTo>
                    <a:pt x="3460623" y="600583"/>
                    <a:pt x="2774188" y="754888"/>
                    <a:pt x="2183257" y="754888"/>
                  </a:cubicBezTo>
                  <a:cubicBezTo>
                    <a:pt x="1354709" y="754888"/>
                    <a:pt x="608711" y="500888"/>
                    <a:pt x="44323" y="78359"/>
                  </a:cubicBezTo>
                  <a:cubicBezTo>
                    <a:pt x="0" y="45212"/>
                    <a:pt x="39751" y="0"/>
                    <a:pt x="92964" y="25781"/>
                  </a:cubicBezTo>
                  <a:cubicBezTo>
                    <a:pt x="702056" y="319532"/>
                    <a:pt x="1455039" y="496189"/>
                    <a:pt x="2232914" y="496189"/>
                  </a:cubicBezTo>
                  <a:cubicBezTo>
                    <a:pt x="2757551" y="496189"/>
                    <a:pt x="3334639" y="406273"/>
                    <a:pt x="3865245" y="219583"/>
                  </a:cubicBezTo>
                  <a:cubicBezTo>
                    <a:pt x="3945382" y="191389"/>
                    <a:pt x="4012438" y="263144"/>
                    <a:pt x="3934079" y="311277"/>
                  </a:cubicBezTo>
                </a:path>
              </a:pathLst>
            </a:custGeom>
            <a:solidFill>
              <a:srgbClr val="FF9900"/>
            </a:solidFill>
          </p:spPr>
        </p:sp>
      </p:grpSp>
      <p:grpSp>
        <p:nvGrpSpPr>
          <p:cNvPr name="Group 16" id="16"/>
          <p:cNvGrpSpPr/>
          <p:nvPr/>
        </p:nvGrpSpPr>
        <p:grpSpPr>
          <a:xfrm rot="0">
            <a:off x="6104553" y="4830082"/>
            <a:ext cx="493172" cy="402583"/>
            <a:chOff x="0" y="0"/>
            <a:chExt cx="810636" cy="661732"/>
          </a:xfrm>
        </p:grpSpPr>
        <p:sp>
          <p:nvSpPr>
            <p:cNvPr name="Freeform 17" id="17"/>
            <p:cNvSpPr/>
            <p:nvPr/>
          </p:nvSpPr>
          <p:spPr>
            <a:xfrm flipH="false" flipV="false" rot="0">
              <a:off x="-14224" y="-49022"/>
              <a:ext cx="860171" cy="723773"/>
            </a:xfrm>
            <a:custGeom>
              <a:avLst/>
              <a:gdLst/>
              <a:ahLst/>
              <a:cxnLst/>
              <a:rect r="r" b="b" t="t" l="l"/>
              <a:pathLst>
                <a:path h="723773" w="860171">
                  <a:moveTo>
                    <a:pt x="606171" y="226060"/>
                  </a:moveTo>
                  <a:cubicBezTo>
                    <a:pt x="545846" y="161925"/>
                    <a:pt x="206121" y="195834"/>
                    <a:pt x="53594" y="210820"/>
                  </a:cubicBezTo>
                  <a:cubicBezTo>
                    <a:pt x="7112" y="215519"/>
                    <a:pt x="0" y="181991"/>
                    <a:pt x="41910" y="157861"/>
                  </a:cubicBezTo>
                  <a:cubicBezTo>
                    <a:pt x="312547" y="0"/>
                    <a:pt x="756539" y="45593"/>
                    <a:pt x="808355" y="98425"/>
                  </a:cubicBezTo>
                  <a:cubicBezTo>
                    <a:pt x="860171" y="151638"/>
                    <a:pt x="794893" y="520573"/>
                    <a:pt x="540639" y="696722"/>
                  </a:cubicBezTo>
                  <a:cubicBezTo>
                    <a:pt x="501650" y="723773"/>
                    <a:pt x="464439" y="709295"/>
                    <a:pt x="481711" y="673481"/>
                  </a:cubicBezTo>
                  <a:cubicBezTo>
                    <a:pt x="538861" y="555244"/>
                    <a:pt x="666877" y="290449"/>
                    <a:pt x="606171" y="226060"/>
                  </a:cubicBezTo>
                </a:path>
              </a:pathLst>
            </a:custGeom>
            <a:solidFill>
              <a:srgbClr val="FF9900"/>
            </a:solidFill>
          </p:spPr>
        </p:sp>
      </p:grpSp>
      <p:grpSp>
        <p:nvGrpSpPr>
          <p:cNvPr name="Group 18" id="18"/>
          <p:cNvGrpSpPr/>
          <p:nvPr/>
        </p:nvGrpSpPr>
        <p:grpSpPr>
          <a:xfrm rot="0">
            <a:off x="6804852" y="3877614"/>
            <a:ext cx="2378173" cy="1252978"/>
            <a:chOff x="0" y="0"/>
            <a:chExt cx="2721440" cy="1433834"/>
          </a:xfrm>
        </p:grpSpPr>
        <p:sp>
          <p:nvSpPr>
            <p:cNvPr name="Freeform 19" id="19"/>
            <p:cNvSpPr/>
            <p:nvPr/>
          </p:nvSpPr>
          <p:spPr>
            <a:xfrm flipH="false" flipV="false" rot="0">
              <a:off x="0" y="0"/>
              <a:ext cx="2721440" cy="1433834"/>
            </a:xfrm>
            <a:custGeom>
              <a:avLst/>
              <a:gdLst/>
              <a:ahLst/>
              <a:cxnLst/>
              <a:rect r="r" b="b" t="t" l="l"/>
              <a:pathLst>
                <a:path h="1433834" w="2721440">
                  <a:moveTo>
                    <a:pt x="0" y="0"/>
                  </a:moveTo>
                  <a:lnTo>
                    <a:pt x="2721440" y="0"/>
                  </a:lnTo>
                  <a:lnTo>
                    <a:pt x="2721440" y="1433834"/>
                  </a:lnTo>
                  <a:lnTo>
                    <a:pt x="0" y="1433834"/>
                  </a:lnTo>
                  <a:close/>
                </a:path>
              </a:pathLst>
            </a:custGeom>
            <a:solidFill>
              <a:srgbClr val="000000">
                <a:alpha val="0"/>
              </a:srgbClr>
            </a:solidFill>
          </p:spPr>
        </p:sp>
        <p:sp>
          <p:nvSpPr>
            <p:cNvPr name="TextBox 20" id="20"/>
            <p:cNvSpPr txBox="true"/>
            <p:nvPr/>
          </p:nvSpPr>
          <p:spPr>
            <a:xfrm>
              <a:off x="0" y="-133350"/>
              <a:ext cx="2721440" cy="1567184"/>
            </a:xfrm>
            <a:prstGeom prst="rect">
              <a:avLst/>
            </a:prstGeom>
          </p:spPr>
          <p:txBody>
            <a:bodyPr anchor="t" rtlCol="false" tIns="0" lIns="0" bIns="0" rIns="0"/>
            <a:lstStyle/>
            <a:p>
              <a:pPr algn="ctr">
                <a:lnSpc>
                  <a:spcPts val="7919"/>
                </a:lnSpc>
              </a:pPr>
              <a:r>
                <a:rPr lang="en-US" sz="5499">
                  <a:solidFill>
                    <a:srgbClr val="131921"/>
                  </a:solidFill>
                  <a:latin typeface="Fira Sans"/>
                  <a:ea typeface="Fira Sans"/>
                  <a:cs typeface="Fira Sans"/>
                  <a:sym typeface="Fira Sans"/>
                </a:rPr>
                <a:t>s</a:t>
              </a:r>
            </a:p>
          </p:txBody>
        </p:sp>
      </p:grpSp>
      <p:grpSp>
        <p:nvGrpSpPr>
          <p:cNvPr name="Group 21" id="21"/>
          <p:cNvGrpSpPr/>
          <p:nvPr/>
        </p:nvGrpSpPr>
        <p:grpSpPr>
          <a:xfrm rot="0">
            <a:off x="7364352" y="6207141"/>
            <a:ext cx="5493396" cy="1029338"/>
            <a:chOff x="0" y="0"/>
            <a:chExt cx="7324527" cy="1372450"/>
          </a:xfrm>
        </p:grpSpPr>
        <p:sp>
          <p:nvSpPr>
            <p:cNvPr name="Freeform 22" id="22"/>
            <p:cNvSpPr/>
            <p:nvPr/>
          </p:nvSpPr>
          <p:spPr>
            <a:xfrm flipH="false" flipV="false" rot="0">
              <a:off x="0" y="0"/>
              <a:ext cx="7324527" cy="1372450"/>
            </a:xfrm>
            <a:custGeom>
              <a:avLst/>
              <a:gdLst/>
              <a:ahLst/>
              <a:cxnLst/>
              <a:rect r="r" b="b" t="t" l="l"/>
              <a:pathLst>
                <a:path h="1372450" w="7324527">
                  <a:moveTo>
                    <a:pt x="0" y="0"/>
                  </a:moveTo>
                  <a:lnTo>
                    <a:pt x="7324527" y="0"/>
                  </a:lnTo>
                  <a:lnTo>
                    <a:pt x="7324527" y="1372450"/>
                  </a:lnTo>
                  <a:lnTo>
                    <a:pt x="0" y="1372450"/>
                  </a:lnTo>
                  <a:close/>
                </a:path>
              </a:pathLst>
            </a:custGeom>
            <a:solidFill>
              <a:srgbClr val="000000">
                <a:alpha val="0"/>
              </a:srgbClr>
            </a:solidFill>
          </p:spPr>
        </p:sp>
        <p:sp>
          <p:nvSpPr>
            <p:cNvPr name="TextBox 23" id="23"/>
            <p:cNvSpPr txBox="true"/>
            <p:nvPr/>
          </p:nvSpPr>
          <p:spPr>
            <a:xfrm>
              <a:off x="0" y="-66675"/>
              <a:ext cx="7324527" cy="1439125"/>
            </a:xfrm>
            <a:prstGeom prst="rect">
              <a:avLst/>
            </a:prstGeom>
          </p:spPr>
          <p:txBody>
            <a:bodyPr anchor="t" rtlCol="false" tIns="0" lIns="0" bIns="0" rIns="0"/>
            <a:lstStyle/>
            <a:p>
              <a:pPr algn="ctr">
                <a:lnSpc>
                  <a:spcPts val="3600"/>
                </a:lnSpc>
              </a:pPr>
              <a:r>
                <a:rPr lang="en-US" sz="2500" b="true">
                  <a:solidFill>
                    <a:srgbClr val="131921"/>
                  </a:solidFill>
                  <a:latin typeface="Fira Sans Medium"/>
                  <a:ea typeface="Fira Sans Medium"/>
                  <a:cs typeface="Fira Sans Medium"/>
                  <a:sym typeface="Fira Sans Medium"/>
                </a:rPr>
                <a:t>Presented by:</a:t>
              </a:r>
            </a:p>
            <a:p>
              <a:pPr algn="ctr">
                <a:lnSpc>
                  <a:spcPts val="3600"/>
                </a:lnSpc>
              </a:pPr>
              <a:r>
                <a:rPr lang="en-US" sz="2500" b="true">
                  <a:solidFill>
                    <a:srgbClr val="131921"/>
                  </a:solidFill>
                  <a:latin typeface="Fira Sans Medium"/>
                  <a:ea typeface="Fira Sans Medium"/>
                  <a:cs typeface="Fira Sans Medium"/>
                  <a:sym typeface="Fira Sans Medium"/>
                </a:rPr>
                <a:t>Group 10</a:t>
              </a:r>
            </a:p>
          </p:txBody>
        </p:sp>
      </p:grpSp>
      <p:sp>
        <p:nvSpPr>
          <p:cNvPr name="Freeform 24" id="24"/>
          <p:cNvSpPr/>
          <p:nvPr/>
        </p:nvSpPr>
        <p:spPr>
          <a:xfrm flipH="false" flipV="false" rot="0">
            <a:off x="-4284831" y="5450790"/>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4"/>
            <a:stretch>
              <a:fillRect l="0" t="0" r="0" b="0"/>
            </a:stretch>
          </a:blipFill>
        </p:spPr>
      </p:sp>
      <p:sp>
        <p:nvSpPr>
          <p:cNvPr name="Freeform 25" id="25"/>
          <p:cNvSpPr/>
          <p:nvPr/>
        </p:nvSpPr>
        <p:spPr>
          <a:xfrm flipH="false" flipV="false" rot="0">
            <a:off x="-586744" y="6721810"/>
            <a:ext cx="5875529" cy="3456724"/>
          </a:xfrm>
          <a:custGeom>
            <a:avLst/>
            <a:gdLst/>
            <a:ahLst/>
            <a:cxnLst/>
            <a:rect r="r" b="b" t="t" l="l"/>
            <a:pathLst>
              <a:path h="3456724" w="5875529">
                <a:moveTo>
                  <a:pt x="0" y="0"/>
                </a:moveTo>
                <a:lnTo>
                  <a:pt x="5875529" y="0"/>
                </a:lnTo>
                <a:lnTo>
                  <a:pt x="5875529" y="3456724"/>
                </a:lnTo>
                <a:lnTo>
                  <a:pt x="0" y="3456724"/>
                </a:lnTo>
                <a:lnTo>
                  <a:pt x="0" y="0"/>
                </a:lnTo>
                <a:close/>
              </a:path>
            </a:pathLst>
          </a:custGeom>
          <a:blipFill>
            <a:blip r:embed="rId15"/>
            <a:stretch>
              <a:fillRect l="0" t="0" r="0" b="0"/>
            </a:stretch>
          </a:blipFill>
        </p:spPr>
      </p:sp>
      <p:grpSp>
        <p:nvGrpSpPr>
          <p:cNvPr name="Group 26" id="26"/>
          <p:cNvGrpSpPr/>
          <p:nvPr/>
        </p:nvGrpSpPr>
        <p:grpSpPr>
          <a:xfrm rot="0">
            <a:off x="7364352" y="8228962"/>
            <a:ext cx="5493396" cy="1029338"/>
            <a:chOff x="0" y="0"/>
            <a:chExt cx="7324527" cy="1372450"/>
          </a:xfrm>
        </p:grpSpPr>
        <p:sp>
          <p:nvSpPr>
            <p:cNvPr name="Freeform 27" id="27"/>
            <p:cNvSpPr/>
            <p:nvPr/>
          </p:nvSpPr>
          <p:spPr>
            <a:xfrm flipH="false" flipV="false" rot="0">
              <a:off x="0" y="0"/>
              <a:ext cx="7324527" cy="1372450"/>
            </a:xfrm>
            <a:custGeom>
              <a:avLst/>
              <a:gdLst/>
              <a:ahLst/>
              <a:cxnLst/>
              <a:rect r="r" b="b" t="t" l="l"/>
              <a:pathLst>
                <a:path h="1372450" w="7324527">
                  <a:moveTo>
                    <a:pt x="0" y="0"/>
                  </a:moveTo>
                  <a:lnTo>
                    <a:pt x="7324527" y="0"/>
                  </a:lnTo>
                  <a:lnTo>
                    <a:pt x="7324527" y="1372450"/>
                  </a:lnTo>
                  <a:lnTo>
                    <a:pt x="0" y="1372450"/>
                  </a:lnTo>
                  <a:close/>
                </a:path>
              </a:pathLst>
            </a:custGeom>
            <a:solidFill>
              <a:srgbClr val="000000">
                <a:alpha val="0"/>
              </a:srgbClr>
            </a:solidFill>
          </p:spPr>
        </p:sp>
        <p:sp>
          <p:nvSpPr>
            <p:cNvPr name="TextBox 28" id="28"/>
            <p:cNvSpPr txBox="true"/>
            <p:nvPr/>
          </p:nvSpPr>
          <p:spPr>
            <a:xfrm>
              <a:off x="0" y="-66675"/>
              <a:ext cx="7324527" cy="1439125"/>
            </a:xfrm>
            <a:prstGeom prst="rect">
              <a:avLst/>
            </a:prstGeom>
          </p:spPr>
          <p:txBody>
            <a:bodyPr anchor="t" rtlCol="false" tIns="0" lIns="0" bIns="0" rIns="0"/>
            <a:lstStyle/>
            <a:p>
              <a:pPr algn="ctr">
                <a:lnSpc>
                  <a:spcPts val="3600"/>
                </a:lnSpc>
              </a:pPr>
              <a:r>
                <a:rPr lang="en-US" sz="2500" b="true">
                  <a:solidFill>
                    <a:srgbClr val="131921"/>
                  </a:solidFill>
                  <a:latin typeface="Fira Sans Medium"/>
                  <a:ea typeface="Fira Sans Medium"/>
                  <a:cs typeface="Fira Sans Medium"/>
                  <a:sym typeface="Fira Sans Medium"/>
                </a:rPr>
                <a:t>Submitted to:</a:t>
              </a:r>
            </a:p>
            <a:p>
              <a:pPr algn="ctr">
                <a:lnSpc>
                  <a:spcPts val="3600"/>
                </a:lnSpc>
              </a:pPr>
              <a:r>
                <a:rPr lang="en-US" sz="2500" b="true">
                  <a:solidFill>
                    <a:srgbClr val="131921"/>
                  </a:solidFill>
                  <a:latin typeface="Fira Sans Medium"/>
                  <a:ea typeface="Fira Sans Medium"/>
                  <a:cs typeface="Fira Sans Medium"/>
                  <a:sym typeface="Fira Sans Medium"/>
                </a:rPr>
                <a:t>Dr. Susan Leavy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967366" y="-4027408"/>
            <a:ext cx="12070708" cy="12514780"/>
          </a:xfrm>
          <a:custGeom>
            <a:avLst/>
            <a:gdLst/>
            <a:ahLst/>
            <a:cxnLst/>
            <a:rect r="r" b="b" t="t" l="l"/>
            <a:pathLst>
              <a:path h="12514780" w="12070708">
                <a:moveTo>
                  <a:pt x="0" y="0"/>
                </a:moveTo>
                <a:lnTo>
                  <a:pt x="12070708" y="0"/>
                </a:lnTo>
                <a:lnTo>
                  <a:pt x="12070708" y="12514780"/>
                </a:lnTo>
                <a:lnTo>
                  <a:pt x="0" y="12514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6038280" y="-4528284"/>
            <a:ext cx="12653742" cy="11781978"/>
          </a:xfrm>
          <a:custGeom>
            <a:avLst/>
            <a:gdLst/>
            <a:ahLst/>
            <a:cxnLst/>
            <a:rect r="r" b="b" t="t" l="l"/>
            <a:pathLst>
              <a:path h="11781978" w="12653742">
                <a:moveTo>
                  <a:pt x="0" y="0"/>
                </a:moveTo>
                <a:lnTo>
                  <a:pt x="12653742" y="0"/>
                </a:lnTo>
                <a:lnTo>
                  <a:pt x="12653742" y="11781978"/>
                </a:lnTo>
                <a:lnTo>
                  <a:pt x="0" y="117819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082095" y="6203107"/>
            <a:ext cx="3384502" cy="631872"/>
          </a:xfrm>
          <a:custGeom>
            <a:avLst/>
            <a:gdLst/>
            <a:ahLst/>
            <a:cxnLst/>
            <a:rect r="r" b="b" t="t" l="l"/>
            <a:pathLst>
              <a:path h="631872" w="3384502">
                <a:moveTo>
                  <a:pt x="0" y="0"/>
                </a:moveTo>
                <a:lnTo>
                  <a:pt x="3384502" y="0"/>
                </a:lnTo>
                <a:lnTo>
                  <a:pt x="3384502" y="631872"/>
                </a:lnTo>
                <a:lnTo>
                  <a:pt x="0" y="631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3447813" y="65172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8" id="8"/>
          <p:cNvSpPr/>
          <p:nvPr/>
        </p:nvSpPr>
        <p:spPr>
          <a:xfrm flipV="true">
            <a:off x="3876732" y="6525625"/>
            <a:ext cx="1593413" cy="0"/>
          </a:xfrm>
          <a:prstGeom prst="line">
            <a:avLst/>
          </a:prstGeom>
          <a:ln cap="flat" w="66675">
            <a:solidFill>
              <a:srgbClr val="FD8900"/>
            </a:solidFill>
            <a:prstDash val="solid"/>
            <a:headEnd type="none" len="sm" w="sm"/>
            <a:tailEnd type="none" len="sm" w="sm"/>
          </a:ln>
        </p:spPr>
      </p:sp>
      <p:grpSp>
        <p:nvGrpSpPr>
          <p:cNvPr name="Group 9" id="9"/>
          <p:cNvGrpSpPr/>
          <p:nvPr/>
        </p:nvGrpSpPr>
        <p:grpSpPr>
          <a:xfrm rot="0">
            <a:off x="2960265" y="6028067"/>
            <a:ext cx="916467" cy="995117"/>
            <a:chOff x="0" y="0"/>
            <a:chExt cx="822866" cy="893484"/>
          </a:xfrm>
        </p:grpSpPr>
        <p:sp>
          <p:nvSpPr>
            <p:cNvPr name="Freeform 10" id="10"/>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1" id="11"/>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1</a:t>
              </a:r>
            </a:p>
          </p:txBody>
        </p:sp>
      </p:grpSp>
      <p:grpSp>
        <p:nvGrpSpPr>
          <p:cNvPr name="Group 12" id="12"/>
          <p:cNvGrpSpPr/>
          <p:nvPr/>
        </p:nvGrpSpPr>
        <p:grpSpPr>
          <a:xfrm rot="0">
            <a:off x="5470145" y="6028067"/>
            <a:ext cx="916467" cy="995117"/>
            <a:chOff x="0" y="0"/>
            <a:chExt cx="822866" cy="893484"/>
          </a:xfrm>
        </p:grpSpPr>
        <p:sp>
          <p:nvSpPr>
            <p:cNvPr name="Freeform 13" id="13"/>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900"/>
            </a:solidFill>
          </p:spPr>
        </p:sp>
        <p:sp>
          <p:nvSpPr>
            <p:cNvPr name="TextBox 14" id="14"/>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2</a:t>
              </a:r>
            </a:p>
          </p:txBody>
        </p:sp>
      </p:grpSp>
      <p:grpSp>
        <p:nvGrpSpPr>
          <p:cNvPr name="Group 15" id="15"/>
          <p:cNvGrpSpPr/>
          <p:nvPr/>
        </p:nvGrpSpPr>
        <p:grpSpPr>
          <a:xfrm rot="0">
            <a:off x="7980025" y="6028067"/>
            <a:ext cx="916467" cy="995117"/>
            <a:chOff x="0" y="0"/>
            <a:chExt cx="822866" cy="893484"/>
          </a:xfrm>
        </p:grpSpPr>
        <p:sp>
          <p:nvSpPr>
            <p:cNvPr name="Freeform 16" id="16"/>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7" id="17"/>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3</a:t>
              </a:r>
            </a:p>
          </p:txBody>
        </p:sp>
      </p:grpSp>
      <p:grpSp>
        <p:nvGrpSpPr>
          <p:cNvPr name="Group 18" id="18"/>
          <p:cNvGrpSpPr/>
          <p:nvPr/>
        </p:nvGrpSpPr>
        <p:grpSpPr>
          <a:xfrm rot="0">
            <a:off x="10489905" y="6028067"/>
            <a:ext cx="916467" cy="995117"/>
            <a:chOff x="0" y="0"/>
            <a:chExt cx="822866" cy="893484"/>
          </a:xfrm>
        </p:grpSpPr>
        <p:sp>
          <p:nvSpPr>
            <p:cNvPr name="Freeform 19" id="19"/>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A40"/>
            </a:solidFill>
          </p:spPr>
        </p:sp>
        <p:sp>
          <p:nvSpPr>
            <p:cNvPr name="TextBox 20" id="20"/>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4</a:t>
              </a:r>
            </a:p>
          </p:txBody>
        </p:sp>
      </p:grpSp>
      <p:grpSp>
        <p:nvGrpSpPr>
          <p:cNvPr name="Group 21" id="21"/>
          <p:cNvGrpSpPr/>
          <p:nvPr/>
        </p:nvGrpSpPr>
        <p:grpSpPr>
          <a:xfrm rot="0">
            <a:off x="12999785" y="6028067"/>
            <a:ext cx="916467" cy="995117"/>
            <a:chOff x="0" y="0"/>
            <a:chExt cx="822866" cy="893484"/>
          </a:xfrm>
        </p:grpSpPr>
        <p:sp>
          <p:nvSpPr>
            <p:cNvPr name="Freeform 22" id="22"/>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23" id="23"/>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5</a:t>
              </a:r>
            </a:p>
          </p:txBody>
        </p:sp>
      </p:grpSp>
      <p:grpSp>
        <p:nvGrpSpPr>
          <p:cNvPr name="Group 24" id="24"/>
          <p:cNvGrpSpPr/>
          <p:nvPr/>
        </p:nvGrpSpPr>
        <p:grpSpPr>
          <a:xfrm rot="0">
            <a:off x="15509665" y="6028067"/>
            <a:ext cx="916467" cy="995117"/>
            <a:chOff x="0" y="0"/>
            <a:chExt cx="822866" cy="893484"/>
          </a:xfrm>
        </p:grpSpPr>
        <p:sp>
          <p:nvSpPr>
            <p:cNvPr name="Freeform 25" id="25"/>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A40"/>
            </a:solidFill>
          </p:spPr>
        </p:sp>
        <p:sp>
          <p:nvSpPr>
            <p:cNvPr name="TextBox 26" id="26"/>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6</a:t>
              </a:r>
            </a:p>
          </p:txBody>
        </p:sp>
      </p:grpSp>
      <p:sp>
        <p:nvSpPr>
          <p:cNvPr name="AutoShape 27" id="27"/>
          <p:cNvSpPr/>
          <p:nvPr/>
        </p:nvSpPr>
        <p:spPr>
          <a:xfrm flipV="true">
            <a:off x="6386612" y="6525625"/>
            <a:ext cx="1593413" cy="0"/>
          </a:xfrm>
          <a:prstGeom prst="line">
            <a:avLst/>
          </a:prstGeom>
          <a:ln cap="flat" w="66675">
            <a:solidFill>
              <a:srgbClr val="FD8900"/>
            </a:solidFill>
            <a:prstDash val="solid"/>
            <a:headEnd type="none" len="sm" w="sm"/>
            <a:tailEnd type="none" len="sm" w="sm"/>
          </a:ln>
        </p:spPr>
      </p:sp>
      <p:sp>
        <p:nvSpPr>
          <p:cNvPr name="AutoShape 28" id="28"/>
          <p:cNvSpPr/>
          <p:nvPr/>
        </p:nvSpPr>
        <p:spPr>
          <a:xfrm flipV="true">
            <a:off x="8896492" y="6525625"/>
            <a:ext cx="1593413" cy="0"/>
          </a:xfrm>
          <a:prstGeom prst="line">
            <a:avLst/>
          </a:prstGeom>
          <a:ln cap="flat" w="66675">
            <a:solidFill>
              <a:srgbClr val="FD8900"/>
            </a:solidFill>
            <a:prstDash val="solid"/>
            <a:headEnd type="none" len="sm" w="sm"/>
            <a:tailEnd type="none" len="sm" w="sm"/>
          </a:ln>
        </p:spPr>
      </p:sp>
      <p:sp>
        <p:nvSpPr>
          <p:cNvPr name="AutoShape 29" id="29"/>
          <p:cNvSpPr/>
          <p:nvPr/>
        </p:nvSpPr>
        <p:spPr>
          <a:xfrm flipV="true">
            <a:off x="11406372" y="6525625"/>
            <a:ext cx="1593413" cy="0"/>
          </a:xfrm>
          <a:prstGeom prst="line">
            <a:avLst/>
          </a:prstGeom>
          <a:ln cap="flat" w="66675">
            <a:solidFill>
              <a:srgbClr val="FD8900"/>
            </a:solidFill>
            <a:prstDash val="solid"/>
            <a:headEnd type="none" len="sm" w="sm"/>
            <a:tailEnd type="none" len="sm" w="sm"/>
          </a:ln>
        </p:spPr>
      </p:sp>
      <p:sp>
        <p:nvSpPr>
          <p:cNvPr name="AutoShape 30" id="30"/>
          <p:cNvSpPr/>
          <p:nvPr/>
        </p:nvSpPr>
        <p:spPr>
          <a:xfrm flipV="true">
            <a:off x="13916252" y="6525625"/>
            <a:ext cx="1593413" cy="0"/>
          </a:xfrm>
          <a:prstGeom prst="line">
            <a:avLst/>
          </a:prstGeom>
          <a:ln cap="flat" w="66675">
            <a:solidFill>
              <a:srgbClr val="FD8900"/>
            </a:solidFill>
            <a:prstDash val="solid"/>
            <a:headEnd type="none" len="sm" w="sm"/>
            <a:tailEnd type="none" len="sm" w="sm"/>
          </a:ln>
        </p:spPr>
      </p:sp>
      <p:grpSp>
        <p:nvGrpSpPr>
          <p:cNvPr name="Group 31" id="31"/>
          <p:cNvGrpSpPr/>
          <p:nvPr/>
        </p:nvGrpSpPr>
        <p:grpSpPr>
          <a:xfrm rot="0">
            <a:off x="8617035" y="3474987"/>
            <a:ext cx="4663147" cy="2856792"/>
            <a:chOff x="0" y="0"/>
            <a:chExt cx="6217530" cy="3809055"/>
          </a:xfrm>
        </p:grpSpPr>
        <p:sp>
          <p:nvSpPr>
            <p:cNvPr name="TextBox 32" id="32"/>
            <p:cNvSpPr txBox="true"/>
            <p:nvPr/>
          </p:nvSpPr>
          <p:spPr>
            <a:xfrm rot="0">
              <a:off x="0" y="2714334"/>
              <a:ext cx="6217530" cy="10947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Reviewer Identity Fingerprinting</a:t>
              </a:r>
            </a:p>
            <a:p>
              <a:pPr algn="l">
                <a:lnSpc>
                  <a:spcPts val="3394"/>
                </a:lnSpc>
              </a:pPr>
            </a:p>
          </p:txBody>
        </p:sp>
        <p:sp>
          <p:nvSpPr>
            <p:cNvPr name="Freeform 33" id="33"/>
            <p:cNvSpPr/>
            <p:nvPr/>
          </p:nvSpPr>
          <p:spPr>
            <a:xfrm flipH="false" flipV="false" rot="0">
              <a:off x="2100429" y="0"/>
              <a:ext cx="2287116" cy="2476209"/>
            </a:xfrm>
            <a:custGeom>
              <a:avLst/>
              <a:gdLst/>
              <a:ahLst/>
              <a:cxnLst/>
              <a:rect r="r" b="b" t="t" l="l"/>
              <a:pathLst>
                <a:path h="2476209" w="2287116">
                  <a:moveTo>
                    <a:pt x="0" y="0"/>
                  </a:moveTo>
                  <a:lnTo>
                    <a:pt x="2287116" y="0"/>
                  </a:lnTo>
                  <a:lnTo>
                    <a:pt x="2287116" y="2476209"/>
                  </a:lnTo>
                  <a:lnTo>
                    <a:pt x="0" y="24762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34" id="34"/>
          <p:cNvSpPr txBox="true"/>
          <p:nvPr/>
        </p:nvSpPr>
        <p:spPr>
          <a:xfrm rot="0">
            <a:off x="6077046" y="762630"/>
            <a:ext cx="11762938" cy="1476374"/>
          </a:xfrm>
          <a:prstGeom prst="rect">
            <a:avLst/>
          </a:prstGeom>
        </p:spPr>
        <p:txBody>
          <a:bodyPr anchor="t" rtlCol="false" tIns="0" lIns="0" bIns="0" rIns="0">
            <a:spAutoFit/>
          </a:bodyPr>
          <a:lstStyle/>
          <a:p>
            <a:pPr algn="ctr">
              <a:lnSpc>
                <a:spcPts val="5850"/>
              </a:lnSpc>
            </a:pPr>
            <a:r>
              <a:rPr lang="en-US" b="true" sz="4500" spc="135">
                <a:solidFill>
                  <a:srgbClr val="000000"/>
                </a:solidFill>
                <a:latin typeface="Fira Sans Bold"/>
                <a:ea typeface="Fira Sans Bold"/>
                <a:cs typeface="Fira Sans Bold"/>
                <a:sym typeface="Fira Sans Bold"/>
              </a:rPr>
              <a:t>Adaptive Multi-L</a:t>
            </a:r>
            <a:r>
              <a:rPr lang="en-US" b="true" sz="4500" spc="135">
                <a:solidFill>
                  <a:srgbClr val="000000"/>
                </a:solidFill>
                <a:latin typeface="Fira Sans Bold"/>
                <a:ea typeface="Fira Sans Bold"/>
                <a:cs typeface="Fira Sans Bold"/>
                <a:sym typeface="Fira Sans Bold"/>
              </a:rPr>
              <a:t>ayer System for Fake Review Detection</a:t>
            </a:r>
          </a:p>
        </p:txBody>
      </p:sp>
      <p:grpSp>
        <p:nvGrpSpPr>
          <p:cNvPr name="Group 35" id="35"/>
          <p:cNvGrpSpPr/>
          <p:nvPr/>
        </p:nvGrpSpPr>
        <p:grpSpPr>
          <a:xfrm rot="0">
            <a:off x="1954507" y="7164040"/>
            <a:ext cx="3720591" cy="2416217"/>
            <a:chOff x="0" y="0"/>
            <a:chExt cx="4960787" cy="3221622"/>
          </a:xfrm>
        </p:grpSpPr>
        <p:sp>
          <p:nvSpPr>
            <p:cNvPr name="Freeform 36" id="36"/>
            <p:cNvSpPr/>
            <p:nvPr/>
          </p:nvSpPr>
          <p:spPr>
            <a:xfrm flipH="false" flipV="false" rot="0">
              <a:off x="1002890" y="625718"/>
              <a:ext cx="2602410" cy="2595904"/>
            </a:xfrm>
            <a:custGeom>
              <a:avLst/>
              <a:gdLst/>
              <a:ahLst/>
              <a:cxnLst/>
              <a:rect r="r" b="b" t="t" l="l"/>
              <a:pathLst>
                <a:path h="2595904" w="2602410">
                  <a:moveTo>
                    <a:pt x="0" y="0"/>
                  </a:moveTo>
                  <a:lnTo>
                    <a:pt x="2602410" y="0"/>
                  </a:lnTo>
                  <a:lnTo>
                    <a:pt x="2602410" y="2595904"/>
                  </a:lnTo>
                  <a:lnTo>
                    <a:pt x="0" y="259590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0" y="-66675"/>
              <a:ext cx="4960787" cy="501893"/>
            </a:xfrm>
            <a:prstGeom prst="rect">
              <a:avLst/>
            </a:prstGeom>
          </p:spPr>
          <p:txBody>
            <a:bodyPr anchor="t" rtlCol="false" tIns="0" lIns="0" bIns="0" rIns="0">
              <a:spAutoFit/>
            </a:bodyPr>
            <a:lstStyle/>
            <a:p>
              <a:pPr algn="ctr">
                <a:lnSpc>
                  <a:spcPts val="3274"/>
                </a:lnSpc>
              </a:pPr>
              <a:r>
                <a:rPr lang="en-US" b="true" sz="2182" spc="65">
                  <a:solidFill>
                    <a:srgbClr val="000000"/>
                  </a:solidFill>
                  <a:latin typeface="Fira Sans Bold"/>
                  <a:ea typeface="Fira Sans Bold"/>
                  <a:cs typeface="Fira Sans Bold"/>
                  <a:sym typeface="Fira Sans Bold"/>
                </a:rPr>
                <a:t>LLM-Adaptive Detection</a:t>
              </a:r>
            </a:p>
          </p:txBody>
        </p:sp>
      </p:grpSp>
      <p:grpSp>
        <p:nvGrpSpPr>
          <p:cNvPr name="Group 38" id="38"/>
          <p:cNvGrpSpPr/>
          <p:nvPr/>
        </p:nvGrpSpPr>
        <p:grpSpPr>
          <a:xfrm rot="0">
            <a:off x="4043366" y="3167009"/>
            <a:ext cx="4098939" cy="2747166"/>
            <a:chOff x="0" y="0"/>
            <a:chExt cx="5465252" cy="3662888"/>
          </a:xfrm>
        </p:grpSpPr>
        <p:sp>
          <p:nvSpPr>
            <p:cNvPr name="Freeform 39" id="39"/>
            <p:cNvSpPr/>
            <p:nvPr/>
          </p:nvSpPr>
          <p:spPr>
            <a:xfrm flipH="false" flipV="false" rot="0">
              <a:off x="1388189" y="0"/>
              <a:ext cx="2691779" cy="2825341"/>
            </a:xfrm>
            <a:custGeom>
              <a:avLst/>
              <a:gdLst/>
              <a:ahLst/>
              <a:cxnLst/>
              <a:rect r="r" b="b" t="t" l="l"/>
              <a:pathLst>
                <a:path h="2825341" w="2691779">
                  <a:moveTo>
                    <a:pt x="0" y="0"/>
                  </a:moveTo>
                  <a:lnTo>
                    <a:pt x="2691779" y="0"/>
                  </a:lnTo>
                  <a:lnTo>
                    <a:pt x="2691779" y="2825341"/>
                  </a:lnTo>
                  <a:lnTo>
                    <a:pt x="0" y="28253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40" id="40"/>
            <p:cNvSpPr txBox="true"/>
            <p:nvPr/>
          </p:nvSpPr>
          <p:spPr>
            <a:xfrm rot="0">
              <a:off x="0" y="3139666"/>
              <a:ext cx="546525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Behavioral Trust Graph (BTG)</a:t>
              </a:r>
            </a:p>
          </p:txBody>
        </p:sp>
      </p:grpSp>
      <p:grpSp>
        <p:nvGrpSpPr>
          <p:cNvPr name="Group 41" id="41"/>
          <p:cNvGrpSpPr/>
          <p:nvPr/>
        </p:nvGrpSpPr>
        <p:grpSpPr>
          <a:xfrm rot="0">
            <a:off x="6386612" y="7109671"/>
            <a:ext cx="4362722" cy="2470586"/>
            <a:chOff x="0" y="0"/>
            <a:chExt cx="5816962" cy="3294114"/>
          </a:xfrm>
        </p:grpSpPr>
        <p:sp>
          <p:nvSpPr>
            <p:cNvPr name="Freeform 42" id="42"/>
            <p:cNvSpPr/>
            <p:nvPr/>
          </p:nvSpPr>
          <p:spPr>
            <a:xfrm flipH="false" flipV="false" rot="0">
              <a:off x="1414983" y="713549"/>
              <a:ext cx="3168104" cy="2580565"/>
            </a:xfrm>
            <a:custGeom>
              <a:avLst/>
              <a:gdLst/>
              <a:ahLst/>
              <a:cxnLst/>
              <a:rect r="r" b="b" t="t" l="l"/>
              <a:pathLst>
                <a:path h="2580565" w="3168104">
                  <a:moveTo>
                    <a:pt x="0" y="0"/>
                  </a:moveTo>
                  <a:lnTo>
                    <a:pt x="3168104" y="0"/>
                  </a:lnTo>
                  <a:lnTo>
                    <a:pt x="3168104" y="2580565"/>
                  </a:lnTo>
                  <a:lnTo>
                    <a:pt x="0" y="258056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3" id="43"/>
            <p:cNvSpPr txBox="true"/>
            <p:nvPr/>
          </p:nvSpPr>
          <p:spPr>
            <a:xfrm rot="0">
              <a:off x="0" y="-66675"/>
              <a:ext cx="581696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Sentiment &amp; Intent Validation</a:t>
              </a:r>
            </a:p>
          </p:txBody>
        </p:sp>
      </p:grpSp>
      <p:grpSp>
        <p:nvGrpSpPr>
          <p:cNvPr name="Group 44" id="44"/>
          <p:cNvGrpSpPr/>
          <p:nvPr/>
        </p:nvGrpSpPr>
        <p:grpSpPr>
          <a:xfrm rot="0">
            <a:off x="11483301" y="7063625"/>
            <a:ext cx="4359766" cy="2516632"/>
            <a:chOff x="0" y="0"/>
            <a:chExt cx="5813022" cy="3355510"/>
          </a:xfrm>
        </p:grpSpPr>
        <p:pic>
          <p:nvPicPr>
            <p:cNvPr name="Picture 45" id="45"/>
            <p:cNvPicPr>
              <a:picLocks noChangeAspect="true"/>
            </p:cNvPicPr>
            <p:nvPr/>
          </p:nvPicPr>
          <p:blipFill>
            <a:blip r:embed="rId23"/>
            <a:srcRect l="0" t="0" r="0" b="0"/>
            <a:stretch>
              <a:fillRect/>
            </a:stretch>
          </p:blipFill>
          <p:spPr>
            <a:xfrm flipH="false" flipV="false" rot="0">
              <a:off x="1146689" y="672447"/>
              <a:ext cx="3083980" cy="2683063"/>
            </a:xfrm>
            <a:prstGeom prst="rect">
              <a:avLst/>
            </a:prstGeom>
          </p:spPr>
        </p:pic>
        <p:sp>
          <p:nvSpPr>
            <p:cNvPr name="TextBox 46" id="46"/>
            <p:cNvSpPr txBox="true"/>
            <p:nvPr/>
          </p:nvSpPr>
          <p:spPr>
            <a:xfrm rot="0">
              <a:off x="0" y="-66675"/>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Explainable AI for Moderators</a:t>
              </a:r>
            </a:p>
          </p:txBody>
        </p:sp>
      </p:grpSp>
      <p:grpSp>
        <p:nvGrpSpPr>
          <p:cNvPr name="Group 47" id="47"/>
          <p:cNvGrpSpPr/>
          <p:nvPr/>
        </p:nvGrpSpPr>
        <p:grpSpPr>
          <a:xfrm rot="0">
            <a:off x="13916252" y="3474987"/>
            <a:ext cx="4358288" cy="2478622"/>
            <a:chOff x="0" y="0"/>
            <a:chExt cx="5811051" cy="3304829"/>
          </a:xfrm>
        </p:grpSpPr>
        <p:sp>
          <p:nvSpPr>
            <p:cNvPr name="Freeform 48" id="48"/>
            <p:cNvSpPr/>
            <p:nvPr/>
          </p:nvSpPr>
          <p:spPr>
            <a:xfrm flipH="false" flipV="false" rot="0">
              <a:off x="1600882" y="0"/>
              <a:ext cx="3135150" cy="2190686"/>
            </a:xfrm>
            <a:custGeom>
              <a:avLst/>
              <a:gdLst/>
              <a:ahLst/>
              <a:cxnLst/>
              <a:rect r="r" b="b" t="t" l="l"/>
              <a:pathLst>
                <a:path h="2190686" w="3135150">
                  <a:moveTo>
                    <a:pt x="0" y="0"/>
                  </a:moveTo>
                  <a:lnTo>
                    <a:pt x="3135150" y="0"/>
                  </a:lnTo>
                  <a:lnTo>
                    <a:pt x="3135150" y="2190686"/>
                  </a:lnTo>
                  <a:lnTo>
                    <a:pt x="0" y="219068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9" id="49"/>
            <p:cNvSpPr txBox="true"/>
            <p:nvPr/>
          </p:nvSpPr>
          <p:spPr>
            <a:xfrm rot="0">
              <a:off x="0" y="2781607"/>
              <a:ext cx="5811051"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Ethical Labeling &amp; Trust Tags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7F7"/>
        </a:solidFill>
      </p:bgPr>
    </p:bg>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4379" y="-4048310"/>
            <a:ext cx="10744549" cy="11189235"/>
          </a:xfrm>
          <a:custGeom>
            <a:avLst/>
            <a:gdLst/>
            <a:ahLst/>
            <a:cxnLst/>
            <a:rect r="r" b="b" t="t" l="l"/>
            <a:pathLst>
              <a:path h="11189235" w="10744549">
                <a:moveTo>
                  <a:pt x="0" y="0"/>
                </a:moveTo>
                <a:lnTo>
                  <a:pt x="10744549" y="0"/>
                </a:lnTo>
                <a:lnTo>
                  <a:pt x="10744549" y="11189235"/>
                </a:lnTo>
                <a:lnTo>
                  <a:pt x="0" y="11189235"/>
                </a:lnTo>
                <a:lnTo>
                  <a:pt x="0" y="0"/>
                </a:lnTo>
                <a:close/>
              </a:path>
            </a:pathLst>
          </a:custGeom>
          <a:blipFill>
            <a:blip r:embed="rId6">
              <a:extLst>
                <a:ext uri="{96DAC541-7B7A-43D3-8B79-37D633B846F1}">
                  <asvg:svgBlip xmlns:asvg="http://schemas.microsoft.com/office/drawing/2016/SVG/main" r:embed="rId7"/>
                </a:ext>
              </a:extLst>
            </a:blip>
            <a:stretch>
              <a:fillRect l="0" t="0" r="-7654" b="-7179"/>
            </a:stretch>
          </a:blipFill>
        </p:spPr>
      </p:sp>
      <p:sp>
        <p:nvSpPr>
          <p:cNvPr name="Freeform 5" id="5"/>
          <p:cNvSpPr/>
          <p:nvPr/>
        </p:nvSpPr>
        <p:spPr>
          <a:xfrm flipH="false" flipV="false" rot="0">
            <a:off x="-6333555" y="-4528284"/>
            <a:ext cx="10387412" cy="9671784"/>
          </a:xfrm>
          <a:custGeom>
            <a:avLst/>
            <a:gdLst/>
            <a:ahLst/>
            <a:cxnLst/>
            <a:rect r="r" b="b" t="t" l="l"/>
            <a:pathLst>
              <a:path h="9671784" w="10387412">
                <a:moveTo>
                  <a:pt x="0" y="0"/>
                </a:moveTo>
                <a:lnTo>
                  <a:pt x="10387411" y="0"/>
                </a:lnTo>
                <a:lnTo>
                  <a:pt x="10387411" y="9671784"/>
                </a:lnTo>
                <a:lnTo>
                  <a:pt x="0" y="9671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11679" y="5659903"/>
            <a:ext cx="3243262" cy="605504"/>
          </a:xfrm>
          <a:custGeom>
            <a:avLst/>
            <a:gdLst/>
            <a:ahLst/>
            <a:cxnLst/>
            <a:rect r="r" b="b" t="t" l="l"/>
            <a:pathLst>
              <a:path h="605504" w="3243262">
                <a:moveTo>
                  <a:pt x="0" y="0"/>
                </a:moveTo>
                <a:lnTo>
                  <a:pt x="3243263" y="0"/>
                </a:lnTo>
                <a:lnTo>
                  <a:pt x="3243263" y="605503"/>
                </a:lnTo>
                <a:lnTo>
                  <a:pt x="0" y="605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51020" y="790068"/>
            <a:ext cx="2291988" cy="2252802"/>
          </a:xfrm>
          <a:custGeom>
            <a:avLst/>
            <a:gdLst/>
            <a:ahLst/>
            <a:cxnLst/>
            <a:rect r="r" b="b" t="t" l="l"/>
            <a:pathLst>
              <a:path h="2252802" w="2291988">
                <a:moveTo>
                  <a:pt x="0" y="0"/>
                </a:moveTo>
                <a:lnTo>
                  <a:pt x="2291989" y="0"/>
                </a:lnTo>
                <a:lnTo>
                  <a:pt x="2291989" y="2252802"/>
                </a:lnTo>
                <a:lnTo>
                  <a:pt x="0" y="22528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84831" y="5450790"/>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4"/>
            <a:stretch>
              <a:fillRect l="0" t="0" r="0" b="0"/>
            </a:stretch>
          </a:blipFill>
        </p:spPr>
      </p:sp>
      <p:sp>
        <p:nvSpPr>
          <p:cNvPr name="TextBox 9" id="9"/>
          <p:cNvSpPr txBox="true"/>
          <p:nvPr/>
        </p:nvSpPr>
        <p:spPr>
          <a:xfrm rot="0">
            <a:off x="4894263" y="4175907"/>
            <a:ext cx="11515498" cy="1678306"/>
          </a:xfrm>
          <a:prstGeom prst="rect">
            <a:avLst/>
          </a:prstGeom>
        </p:spPr>
        <p:txBody>
          <a:bodyPr anchor="t" rtlCol="false" tIns="0" lIns="0" bIns="0" rIns="0">
            <a:spAutoFit/>
          </a:bodyPr>
          <a:lstStyle/>
          <a:p>
            <a:pPr algn="ctr">
              <a:lnSpc>
                <a:spcPts val="6719"/>
              </a:lnSpc>
            </a:pPr>
            <a:r>
              <a:rPr lang="en-US" sz="4799" b="true">
                <a:solidFill>
                  <a:srgbClr val="000000"/>
                </a:solidFill>
                <a:latin typeface="Fira Sans Bold"/>
                <a:ea typeface="Fira Sans Bold"/>
                <a:cs typeface="Fira Sans Bold"/>
                <a:sym typeface="Fira Sans Bold"/>
              </a:rPr>
              <a:t>Consumer Protection Groups' perspective</a:t>
            </a:r>
          </a:p>
          <a:p>
            <a:pPr algn="ctr">
              <a:lnSpc>
                <a:spcPts val="67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3694" y="51050"/>
            <a:ext cx="7240485" cy="1442469"/>
            <a:chOff x="0" y="0"/>
            <a:chExt cx="9653980" cy="1923293"/>
          </a:xfrm>
        </p:grpSpPr>
        <p:sp>
          <p:nvSpPr>
            <p:cNvPr name="Freeform 3" id="3"/>
            <p:cNvSpPr/>
            <p:nvPr/>
          </p:nvSpPr>
          <p:spPr>
            <a:xfrm flipH="false" flipV="false" rot="0">
              <a:off x="0" y="0"/>
              <a:ext cx="9653980" cy="1923293"/>
            </a:xfrm>
            <a:custGeom>
              <a:avLst/>
              <a:gdLst/>
              <a:ahLst/>
              <a:cxnLst/>
              <a:rect r="r" b="b" t="t" l="l"/>
              <a:pathLst>
                <a:path h="1923293" w="9653980">
                  <a:moveTo>
                    <a:pt x="0" y="0"/>
                  </a:moveTo>
                  <a:lnTo>
                    <a:pt x="9653980" y="0"/>
                  </a:lnTo>
                  <a:lnTo>
                    <a:pt x="9653980" y="1923293"/>
                  </a:lnTo>
                  <a:lnTo>
                    <a:pt x="0" y="1923293"/>
                  </a:lnTo>
                  <a:close/>
                </a:path>
              </a:pathLst>
            </a:custGeom>
            <a:solidFill>
              <a:srgbClr val="000000">
                <a:alpha val="0"/>
              </a:srgbClr>
            </a:solidFill>
          </p:spPr>
        </p:sp>
        <p:sp>
          <p:nvSpPr>
            <p:cNvPr name="TextBox 4" id="4"/>
            <p:cNvSpPr txBox="true"/>
            <p:nvPr/>
          </p:nvSpPr>
          <p:spPr>
            <a:xfrm>
              <a:off x="0" y="0"/>
              <a:ext cx="9653980" cy="1923293"/>
            </a:xfrm>
            <a:prstGeom prst="rect">
              <a:avLst/>
            </a:prstGeom>
          </p:spPr>
          <p:txBody>
            <a:bodyPr anchor="t" rtlCol="false" tIns="0" lIns="0" bIns="0" rIns="0"/>
            <a:lstStyle/>
            <a:p>
              <a:pPr algn="l">
                <a:lnSpc>
                  <a:spcPts val="6960"/>
                </a:lnSpc>
              </a:pPr>
              <a:r>
                <a:rPr lang="en-US" b="true" sz="5800" i="true">
                  <a:solidFill>
                    <a:srgbClr val="151857"/>
                  </a:solidFill>
                  <a:latin typeface="Fira Sans Bold Italics"/>
                  <a:ea typeface="Fira Sans Bold Italics"/>
                  <a:cs typeface="Fira Sans Bold Italics"/>
                  <a:sym typeface="Fira Sans Bold Italics"/>
                </a:rPr>
                <a:t>S</a:t>
              </a:r>
              <a:r>
                <a:rPr lang="en-US" b="true" sz="5800" i="true">
                  <a:solidFill>
                    <a:srgbClr val="151857"/>
                  </a:solidFill>
                  <a:latin typeface="Fira Sans Bold Italics"/>
                  <a:ea typeface="Fira Sans Bold Italics"/>
                  <a:cs typeface="Fira Sans Bold Italics"/>
                  <a:sym typeface="Fira Sans Bold Italics"/>
                </a:rPr>
                <a:t>cale of the Problem</a:t>
              </a:r>
            </a:p>
          </p:txBody>
        </p:sp>
      </p:grpSp>
      <p:grpSp>
        <p:nvGrpSpPr>
          <p:cNvPr name="Group 5" id="5"/>
          <p:cNvGrpSpPr/>
          <p:nvPr/>
        </p:nvGrpSpPr>
        <p:grpSpPr>
          <a:xfrm rot="0">
            <a:off x="213113" y="1960244"/>
            <a:ext cx="5407681" cy="1372108"/>
            <a:chOff x="0" y="0"/>
            <a:chExt cx="4908939" cy="1245561"/>
          </a:xfrm>
        </p:grpSpPr>
        <p:sp>
          <p:nvSpPr>
            <p:cNvPr name="Freeform 6" id="6"/>
            <p:cNvSpPr/>
            <p:nvPr/>
          </p:nvSpPr>
          <p:spPr>
            <a:xfrm flipH="false" flipV="false" rot="0">
              <a:off x="0" y="0"/>
              <a:ext cx="4908939" cy="1245561"/>
            </a:xfrm>
            <a:custGeom>
              <a:avLst/>
              <a:gdLst/>
              <a:ahLst/>
              <a:cxnLst/>
              <a:rect r="r" b="b" t="t" l="l"/>
              <a:pathLst>
                <a:path h="1245561" w="4908939">
                  <a:moveTo>
                    <a:pt x="0" y="0"/>
                  </a:moveTo>
                  <a:lnTo>
                    <a:pt x="4908939" y="0"/>
                  </a:lnTo>
                  <a:lnTo>
                    <a:pt x="4908939" y="1245561"/>
                  </a:lnTo>
                  <a:lnTo>
                    <a:pt x="0" y="1245561"/>
                  </a:lnTo>
                  <a:close/>
                </a:path>
              </a:pathLst>
            </a:custGeom>
            <a:solidFill>
              <a:srgbClr val="000000">
                <a:alpha val="0"/>
              </a:srgbClr>
            </a:solidFill>
          </p:spPr>
        </p:sp>
        <p:sp>
          <p:nvSpPr>
            <p:cNvPr name="TextBox 7" id="7"/>
            <p:cNvSpPr txBox="true"/>
            <p:nvPr/>
          </p:nvSpPr>
          <p:spPr>
            <a:xfrm>
              <a:off x="0" y="-9525"/>
              <a:ext cx="4908939" cy="1255086"/>
            </a:xfrm>
            <a:prstGeom prst="rect">
              <a:avLst/>
            </a:prstGeom>
          </p:spPr>
          <p:txBody>
            <a:bodyPr anchor="t" rtlCol="false" tIns="0" lIns="0" bIns="0" rIns="0"/>
            <a:lstStyle/>
            <a:p>
              <a:pPr algn="l">
                <a:lnSpc>
                  <a:spcPts val="2400"/>
                </a:lnSpc>
              </a:pPr>
            </a:p>
            <a:p>
              <a:pPr algn="l">
                <a:lnSpc>
                  <a:spcPts val="2400"/>
                </a:lnSpc>
              </a:pPr>
              <a:r>
                <a:rPr lang="en-US" sz="2000" b="true">
                  <a:solidFill>
                    <a:srgbClr val="000000"/>
                  </a:solidFill>
                  <a:latin typeface="Fira Sans Medium"/>
                  <a:ea typeface="Fira Sans Medium"/>
                  <a:cs typeface="Fira Sans Medium"/>
                  <a:sym typeface="Fira Sans Medium"/>
                </a:rPr>
                <a:t>fake reviews blocked by Amazon in 2022 alone</a:t>
              </a:r>
            </a:p>
            <a:p>
              <a:pPr algn="l">
                <a:lnSpc>
                  <a:spcPts val="2400"/>
                </a:lnSpc>
              </a:pPr>
            </a:p>
          </p:txBody>
        </p:sp>
      </p:grpSp>
      <p:grpSp>
        <p:nvGrpSpPr>
          <p:cNvPr name="Group 8" id="8"/>
          <p:cNvGrpSpPr/>
          <p:nvPr/>
        </p:nvGrpSpPr>
        <p:grpSpPr>
          <a:xfrm rot="0">
            <a:off x="191755" y="1235370"/>
            <a:ext cx="1883080" cy="915418"/>
            <a:chOff x="0" y="0"/>
            <a:chExt cx="2510773" cy="1220557"/>
          </a:xfrm>
        </p:grpSpPr>
        <p:sp>
          <p:nvSpPr>
            <p:cNvPr name="Freeform 9" id="9"/>
            <p:cNvSpPr/>
            <p:nvPr/>
          </p:nvSpPr>
          <p:spPr>
            <a:xfrm flipH="false" flipV="false" rot="0">
              <a:off x="0" y="0"/>
              <a:ext cx="2510773" cy="1220557"/>
            </a:xfrm>
            <a:custGeom>
              <a:avLst/>
              <a:gdLst/>
              <a:ahLst/>
              <a:cxnLst/>
              <a:rect r="r" b="b" t="t" l="l"/>
              <a:pathLst>
                <a:path h="1220557" w="2510773">
                  <a:moveTo>
                    <a:pt x="0" y="0"/>
                  </a:moveTo>
                  <a:lnTo>
                    <a:pt x="2510773" y="0"/>
                  </a:lnTo>
                  <a:lnTo>
                    <a:pt x="2510773" y="1220557"/>
                  </a:lnTo>
                  <a:lnTo>
                    <a:pt x="0" y="1220557"/>
                  </a:lnTo>
                  <a:close/>
                </a:path>
              </a:pathLst>
            </a:custGeom>
            <a:solidFill>
              <a:srgbClr val="000000">
                <a:alpha val="0"/>
              </a:srgbClr>
            </a:solidFill>
          </p:spPr>
        </p:sp>
        <p:sp>
          <p:nvSpPr>
            <p:cNvPr name="TextBox 10" id="10"/>
            <p:cNvSpPr txBox="true"/>
            <p:nvPr/>
          </p:nvSpPr>
          <p:spPr>
            <a:xfrm>
              <a:off x="0" y="-9525"/>
              <a:ext cx="2510773" cy="1230082"/>
            </a:xfrm>
            <a:prstGeom prst="rect">
              <a:avLst/>
            </a:prstGeom>
          </p:spPr>
          <p:txBody>
            <a:bodyPr anchor="t" rtlCol="false" tIns="0" lIns="0" bIns="0" rIns="0"/>
            <a:lstStyle/>
            <a:p>
              <a:pPr algn="l">
                <a:lnSpc>
                  <a:spcPts val="4800"/>
                </a:lnSpc>
              </a:pPr>
              <a:r>
                <a:rPr lang="en-US" sz="4000" b="true">
                  <a:solidFill>
                    <a:srgbClr val="FF9501"/>
                  </a:solidFill>
                  <a:latin typeface="Fira Sans Bold"/>
                  <a:ea typeface="Fira Sans Bold"/>
                  <a:cs typeface="Fira Sans Bold"/>
                  <a:sym typeface="Fira Sans Bold"/>
                </a:rPr>
                <a:t>200M+</a:t>
              </a:r>
            </a:p>
          </p:txBody>
        </p:sp>
      </p:grpSp>
      <p:grpSp>
        <p:nvGrpSpPr>
          <p:cNvPr name="Group 11" id="11"/>
          <p:cNvGrpSpPr/>
          <p:nvPr/>
        </p:nvGrpSpPr>
        <p:grpSpPr>
          <a:xfrm rot="0">
            <a:off x="229354" y="4085082"/>
            <a:ext cx="2266590" cy="915418"/>
            <a:chOff x="0" y="0"/>
            <a:chExt cx="3022120" cy="1220557"/>
          </a:xfrm>
        </p:grpSpPr>
        <p:sp>
          <p:nvSpPr>
            <p:cNvPr name="Freeform 12" id="12"/>
            <p:cNvSpPr/>
            <p:nvPr/>
          </p:nvSpPr>
          <p:spPr>
            <a:xfrm flipH="false" flipV="false" rot="0">
              <a:off x="0" y="0"/>
              <a:ext cx="3022120" cy="1220557"/>
            </a:xfrm>
            <a:custGeom>
              <a:avLst/>
              <a:gdLst/>
              <a:ahLst/>
              <a:cxnLst/>
              <a:rect r="r" b="b" t="t" l="l"/>
              <a:pathLst>
                <a:path h="1220557" w="3022120">
                  <a:moveTo>
                    <a:pt x="0" y="0"/>
                  </a:moveTo>
                  <a:lnTo>
                    <a:pt x="3022120" y="0"/>
                  </a:lnTo>
                  <a:lnTo>
                    <a:pt x="3022120" y="1220557"/>
                  </a:lnTo>
                  <a:lnTo>
                    <a:pt x="0" y="1220557"/>
                  </a:lnTo>
                  <a:close/>
                </a:path>
              </a:pathLst>
            </a:custGeom>
            <a:solidFill>
              <a:srgbClr val="000000">
                <a:alpha val="0"/>
              </a:srgbClr>
            </a:solidFill>
          </p:spPr>
        </p:sp>
        <p:sp>
          <p:nvSpPr>
            <p:cNvPr name="TextBox 13" id="13"/>
            <p:cNvSpPr txBox="true"/>
            <p:nvPr/>
          </p:nvSpPr>
          <p:spPr>
            <a:xfrm>
              <a:off x="0" y="-9525"/>
              <a:ext cx="3022120" cy="1230082"/>
            </a:xfrm>
            <a:prstGeom prst="rect">
              <a:avLst/>
            </a:prstGeom>
          </p:spPr>
          <p:txBody>
            <a:bodyPr anchor="t" rtlCol="false" tIns="0" lIns="0" bIns="0" rIns="0"/>
            <a:lstStyle/>
            <a:p>
              <a:pPr algn="l">
                <a:lnSpc>
                  <a:spcPts val="4800"/>
                </a:lnSpc>
              </a:pPr>
              <a:r>
                <a:rPr lang="en-US" sz="4000" b="true">
                  <a:solidFill>
                    <a:srgbClr val="FF9501"/>
                  </a:solidFill>
                  <a:latin typeface="Fira Sans Bold"/>
                  <a:ea typeface="Fira Sans Bold"/>
                  <a:cs typeface="Fira Sans Bold"/>
                  <a:sym typeface="Fira Sans Bold"/>
                </a:rPr>
                <a:t>20 - 40%</a:t>
              </a:r>
            </a:p>
          </p:txBody>
        </p:sp>
      </p:grpSp>
      <p:grpSp>
        <p:nvGrpSpPr>
          <p:cNvPr name="Group 14" id="14"/>
          <p:cNvGrpSpPr/>
          <p:nvPr/>
        </p:nvGrpSpPr>
        <p:grpSpPr>
          <a:xfrm rot="0">
            <a:off x="191755" y="4925231"/>
            <a:ext cx="6349706" cy="1103528"/>
            <a:chOff x="0" y="0"/>
            <a:chExt cx="5673959" cy="986089"/>
          </a:xfrm>
        </p:grpSpPr>
        <p:sp>
          <p:nvSpPr>
            <p:cNvPr name="Freeform 15" id="15"/>
            <p:cNvSpPr/>
            <p:nvPr/>
          </p:nvSpPr>
          <p:spPr>
            <a:xfrm flipH="false" flipV="false" rot="0">
              <a:off x="0" y="0"/>
              <a:ext cx="5673959" cy="986089"/>
            </a:xfrm>
            <a:custGeom>
              <a:avLst/>
              <a:gdLst/>
              <a:ahLst/>
              <a:cxnLst/>
              <a:rect r="r" b="b" t="t" l="l"/>
              <a:pathLst>
                <a:path h="986089" w="5673959">
                  <a:moveTo>
                    <a:pt x="0" y="0"/>
                  </a:moveTo>
                  <a:lnTo>
                    <a:pt x="5673959" y="0"/>
                  </a:lnTo>
                  <a:lnTo>
                    <a:pt x="5673959" y="986089"/>
                  </a:lnTo>
                  <a:lnTo>
                    <a:pt x="0" y="986089"/>
                  </a:lnTo>
                  <a:close/>
                </a:path>
              </a:pathLst>
            </a:custGeom>
            <a:solidFill>
              <a:srgbClr val="000000">
                <a:alpha val="0"/>
              </a:srgbClr>
            </a:solidFill>
          </p:spPr>
        </p:sp>
        <p:sp>
          <p:nvSpPr>
            <p:cNvPr name="TextBox 16" id="16"/>
            <p:cNvSpPr txBox="true"/>
            <p:nvPr/>
          </p:nvSpPr>
          <p:spPr>
            <a:xfrm>
              <a:off x="0" y="-9525"/>
              <a:ext cx="5673959" cy="995614"/>
            </a:xfrm>
            <a:prstGeom prst="rect">
              <a:avLst/>
            </a:prstGeom>
          </p:spPr>
          <p:txBody>
            <a:bodyPr anchor="t" rtlCol="false" tIns="0" lIns="0" bIns="0" rIns="0"/>
            <a:lstStyle/>
            <a:p>
              <a:pPr algn="l">
                <a:lnSpc>
                  <a:spcPts val="2400"/>
                </a:lnSpc>
              </a:pPr>
              <a:r>
                <a:rPr lang="en-US" sz="2000" b="true">
                  <a:solidFill>
                    <a:srgbClr val="000000"/>
                  </a:solidFill>
                  <a:latin typeface="Fira Sans Medium"/>
                  <a:ea typeface="Fira Sans Medium"/>
                  <a:cs typeface="Fira Sans Medium"/>
                  <a:sym typeface="Fira Sans Medium"/>
                </a:rPr>
                <a:t>reviews are likely to be fake on many online platforms</a:t>
              </a:r>
            </a:p>
            <a:p>
              <a:pPr algn="l">
                <a:lnSpc>
                  <a:spcPts val="2400"/>
                </a:lnSpc>
              </a:pPr>
            </a:p>
            <a:p>
              <a:pPr algn="l">
                <a:lnSpc>
                  <a:spcPts val="2400"/>
                </a:lnSpc>
              </a:pPr>
            </a:p>
          </p:txBody>
        </p:sp>
      </p:grpSp>
      <p:sp>
        <p:nvSpPr>
          <p:cNvPr name="Freeform 17" id="17"/>
          <p:cNvSpPr/>
          <p:nvPr/>
        </p:nvSpPr>
        <p:spPr>
          <a:xfrm flipH="false" flipV="false" rot="-6955255">
            <a:off x="15158401" y="7077301"/>
            <a:ext cx="6259198" cy="6062974"/>
          </a:xfrm>
          <a:custGeom>
            <a:avLst/>
            <a:gdLst/>
            <a:ahLst/>
            <a:cxnLst/>
            <a:rect r="r" b="b" t="t" l="l"/>
            <a:pathLst>
              <a:path h="6062974" w="6259198">
                <a:moveTo>
                  <a:pt x="0" y="0"/>
                </a:moveTo>
                <a:lnTo>
                  <a:pt x="6259198" y="0"/>
                </a:lnTo>
                <a:lnTo>
                  <a:pt x="6259198" y="6062974"/>
                </a:lnTo>
                <a:lnTo>
                  <a:pt x="0" y="6062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769819" y="5210295"/>
            <a:ext cx="1450553" cy="523875"/>
          </a:xfrm>
          <a:prstGeom prst="rect">
            <a:avLst/>
          </a:prstGeom>
        </p:spPr>
        <p:txBody>
          <a:bodyPr anchor="t" rtlCol="false" tIns="0" lIns="0" bIns="0" rIns="0">
            <a:spAutoFit/>
          </a:bodyPr>
          <a:lstStyle/>
          <a:p>
            <a:pPr algn="ctr">
              <a:lnSpc>
                <a:spcPts val="2040"/>
              </a:lnSpc>
              <a:spcBef>
                <a:spcPct val="0"/>
              </a:spcBef>
            </a:pPr>
            <a:r>
              <a:rPr lang="en-US" sz="1700" i="true">
                <a:solidFill>
                  <a:srgbClr val="000000"/>
                </a:solidFill>
                <a:latin typeface="Fira Sans Italics"/>
                <a:ea typeface="Fira Sans Italics"/>
                <a:cs typeface="Fira Sans Italics"/>
                <a:sym typeface="Fira Sans Italics"/>
              </a:rPr>
              <a:t>(Amazon</a:t>
            </a:r>
            <a:r>
              <a:rPr lang="en-US" sz="1700" i="true">
                <a:solidFill>
                  <a:srgbClr val="000000"/>
                </a:solidFill>
                <a:latin typeface="Fira Sans Italics"/>
                <a:ea typeface="Fira Sans Italics"/>
                <a:cs typeface="Fira Sans Italics"/>
                <a:sym typeface="Fira Sans Italics"/>
              </a:rPr>
              <a:t>, 2024)</a:t>
            </a:r>
          </a:p>
          <a:p>
            <a:pPr algn="ctr">
              <a:lnSpc>
                <a:spcPts val="2040"/>
              </a:lnSpc>
              <a:spcBef>
                <a:spcPct val="0"/>
              </a:spcBef>
            </a:pPr>
          </a:p>
        </p:txBody>
      </p:sp>
      <p:sp>
        <p:nvSpPr>
          <p:cNvPr name="TextBox 19" id="19"/>
          <p:cNvSpPr txBox="true"/>
          <p:nvPr/>
        </p:nvSpPr>
        <p:spPr>
          <a:xfrm rot="0">
            <a:off x="4383937" y="2636773"/>
            <a:ext cx="2000399" cy="523875"/>
          </a:xfrm>
          <a:prstGeom prst="rect">
            <a:avLst/>
          </a:prstGeom>
        </p:spPr>
        <p:txBody>
          <a:bodyPr anchor="t" rtlCol="false" tIns="0" lIns="0" bIns="0" rIns="0">
            <a:spAutoFit/>
          </a:bodyPr>
          <a:lstStyle/>
          <a:p>
            <a:pPr algn="ctr">
              <a:lnSpc>
                <a:spcPts val="2040"/>
              </a:lnSpc>
              <a:spcBef>
                <a:spcPct val="0"/>
              </a:spcBef>
            </a:pPr>
            <a:r>
              <a:rPr lang="en-US" sz="1700" i="true">
                <a:solidFill>
                  <a:srgbClr val="000000"/>
                </a:solidFill>
                <a:latin typeface="Fira Sans Italics"/>
                <a:ea typeface="Fira Sans Italics"/>
                <a:cs typeface="Fira Sans Italics"/>
                <a:sym typeface="Fira Sans Italics"/>
              </a:rPr>
              <a:t>(Bright local’</a:t>
            </a:r>
            <a:r>
              <a:rPr lang="en-US" sz="1700" i="true">
                <a:solidFill>
                  <a:srgbClr val="000000"/>
                </a:solidFill>
                <a:latin typeface="Fira Sans Italics"/>
                <a:ea typeface="Fira Sans Italics"/>
                <a:cs typeface="Fira Sans Italics"/>
                <a:sym typeface="Fira Sans Italics"/>
              </a:rPr>
              <a:t>s, 2023 )</a:t>
            </a:r>
          </a:p>
          <a:p>
            <a:pPr algn="ctr">
              <a:lnSpc>
                <a:spcPts val="2040"/>
              </a:lnSpc>
              <a:spcBef>
                <a:spcPct val="0"/>
              </a:spcBef>
            </a:pPr>
          </a:p>
        </p:txBody>
      </p:sp>
      <p:sp>
        <p:nvSpPr>
          <p:cNvPr name="Freeform 20" id="20"/>
          <p:cNvSpPr/>
          <p:nvPr/>
        </p:nvSpPr>
        <p:spPr>
          <a:xfrm flipH="false" flipV="false" rot="0">
            <a:off x="6075427" y="1235370"/>
            <a:ext cx="12212573" cy="6048623"/>
          </a:xfrm>
          <a:custGeom>
            <a:avLst/>
            <a:gdLst/>
            <a:ahLst/>
            <a:cxnLst/>
            <a:rect r="r" b="b" t="t" l="l"/>
            <a:pathLst>
              <a:path h="6048623" w="12212573">
                <a:moveTo>
                  <a:pt x="0" y="0"/>
                </a:moveTo>
                <a:lnTo>
                  <a:pt x="12212573" y="0"/>
                </a:lnTo>
                <a:lnTo>
                  <a:pt x="12212573" y="6048624"/>
                </a:lnTo>
                <a:lnTo>
                  <a:pt x="0" y="6048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229354" y="6447860"/>
            <a:ext cx="3925504" cy="733424"/>
          </a:xfrm>
          <a:prstGeom prst="rect">
            <a:avLst/>
          </a:prstGeom>
        </p:spPr>
        <p:txBody>
          <a:bodyPr anchor="t" rtlCol="false" tIns="0" lIns="0" bIns="0" rIns="0">
            <a:spAutoFit/>
          </a:bodyPr>
          <a:lstStyle/>
          <a:p>
            <a:pPr algn="ctr">
              <a:lnSpc>
                <a:spcPts val="5850"/>
              </a:lnSpc>
            </a:pPr>
            <a:r>
              <a:rPr lang="en-US" b="true" sz="4500" spc="135">
                <a:solidFill>
                  <a:srgbClr val="151857"/>
                </a:solidFill>
                <a:latin typeface="Fira Sans Heavy"/>
                <a:ea typeface="Fira Sans Heavy"/>
                <a:cs typeface="Fira Sans Heavy"/>
                <a:sym typeface="Fira Sans Heavy"/>
              </a:rPr>
              <a:t>Key Concerns:</a:t>
            </a:r>
          </a:p>
        </p:txBody>
      </p:sp>
      <p:grpSp>
        <p:nvGrpSpPr>
          <p:cNvPr name="Group 22" id="22"/>
          <p:cNvGrpSpPr/>
          <p:nvPr/>
        </p:nvGrpSpPr>
        <p:grpSpPr>
          <a:xfrm rot="0">
            <a:off x="191755" y="7276592"/>
            <a:ext cx="10830472" cy="1981708"/>
            <a:chOff x="0" y="0"/>
            <a:chExt cx="9677874" cy="1770811"/>
          </a:xfrm>
        </p:grpSpPr>
        <p:sp>
          <p:nvSpPr>
            <p:cNvPr name="Freeform 23" id="23"/>
            <p:cNvSpPr/>
            <p:nvPr/>
          </p:nvSpPr>
          <p:spPr>
            <a:xfrm flipH="false" flipV="false" rot="0">
              <a:off x="0" y="0"/>
              <a:ext cx="9677874" cy="1770811"/>
            </a:xfrm>
            <a:custGeom>
              <a:avLst/>
              <a:gdLst/>
              <a:ahLst/>
              <a:cxnLst/>
              <a:rect r="r" b="b" t="t" l="l"/>
              <a:pathLst>
                <a:path h="1770811" w="9677874">
                  <a:moveTo>
                    <a:pt x="0" y="0"/>
                  </a:moveTo>
                  <a:lnTo>
                    <a:pt x="9677874" y="0"/>
                  </a:lnTo>
                  <a:lnTo>
                    <a:pt x="9677874" y="1770811"/>
                  </a:lnTo>
                  <a:lnTo>
                    <a:pt x="0" y="1770811"/>
                  </a:lnTo>
                  <a:close/>
                </a:path>
              </a:pathLst>
            </a:custGeom>
            <a:solidFill>
              <a:srgbClr val="000000">
                <a:alpha val="0"/>
              </a:srgbClr>
            </a:solidFill>
          </p:spPr>
        </p:sp>
        <p:sp>
          <p:nvSpPr>
            <p:cNvPr name="TextBox 24" id="24"/>
            <p:cNvSpPr txBox="true"/>
            <p:nvPr/>
          </p:nvSpPr>
          <p:spPr>
            <a:xfrm>
              <a:off x="0" y="-9525"/>
              <a:ext cx="9677874" cy="1780336"/>
            </a:xfrm>
            <a:prstGeom prst="rect">
              <a:avLst/>
            </a:prstGeom>
          </p:spPr>
          <p:txBody>
            <a:bodyPr anchor="t" rtlCol="false" tIns="0" lIns="0" bIns="0" rIns="0"/>
            <a:lstStyle/>
            <a:p>
              <a:pPr algn="l" marL="431801" indent="-215900" lvl="1">
                <a:lnSpc>
                  <a:spcPts val="2400"/>
                </a:lnSpc>
                <a:buFont typeface="Arial"/>
                <a:buChar char="•"/>
              </a:pPr>
              <a:r>
                <a:rPr lang="en-US" b="true" sz="2000" i="true">
                  <a:solidFill>
                    <a:srgbClr val="000000"/>
                  </a:solidFill>
                  <a:latin typeface="Fira Sans Bold Italics"/>
                  <a:ea typeface="Fira Sans Bold Italics"/>
                  <a:cs typeface="Fira Sans Bold Italics"/>
                  <a:sym typeface="Fira Sans Bold Italics"/>
                </a:rPr>
                <a:t>Trust Erosion: </a:t>
              </a:r>
              <a:r>
                <a:rPr lang="en-US" sz="2000">
                  <a:solidFill>
                    <a:srgbClr val="F68F00"/>
                  </a:solidFill>
                  <a:latin typeface="Fira Sans"/>
                  <a:ea typeface="Fira Sans"/>
                  <a:cs typeface="Fira Sans"/>
                  <a:sym typeface="Fira Sans"/>
                </a:rPr>
                <a:t>76%</a:t>
              </a:r>
              <a:r>
                <a:rPr lang="en-US" sz="2000">
                  <a:solidFill>
                    <a:srgbClr val="000000"/>
                  </a:solidFill>
                  <a:latin typeface="Fira Sans"/>
                  <a:ea typeface="Fira Sans"/>
                  <a:cs typeface="Fira Sans"/>
                  <a:sym typeface="Fira Sans"/>
                </a:rPr>
                <a:t> trust online reviews as much as personal recommendations.</a:t>
              </a:r>
            </a:p>
            <a:p>
              <a:pPr algn="l" marL="431801" indent="-215900" lvl="1">
                <a:lnSpc>
                  <a:spcPts val="2400"/>
                </a:lnSpc>
                <a:buFont typeface="Arial"/>
                <a:buChar char="•"/>
              </a:pPr>
              <a:r>
                <a:rPr lang="en-US" b="true" sz="2000" i="true">
                  <a:solidFill>
                    <a:srgbClr val="000000"/>
                  </a:solidFill>
                  <a:latin typeface="Fira Sans Bold Italics"/>
                  <a:ea typeface="Fira Sans Bold Italics"/>
                  <a:cs typeface="Fira Sans Bold Italics"/>
                  <a:sym typeface="Fira Sans Bold Italics"/>
                </a:rPr>
                <a:t>Economic Harm: </a:t>
              </a:r>
              <a:r>
                <a:rPr lang="en-US" sz="2000">
                  <a:solidFill>
                    <a:srgbClr val="000000"/>
                  </a:solidFill>
                  <a:latin typeface="Fira Sans"/>
                  <a:ea typeface="Fira Sans"/>
                  <a:cs typeface="Fira Sans"/>
                  <a:sym typeface="Fira Sans"/>
                </a:rPr>
                <a:t>Billions in annual consumer damage (FTC estimates)</a:t>
              </a:r>
            </a:p>
            <a:p>
              <a:pPr algn="l" marL="431801" indent="-215900" lvl="1">
                <a:lnSpc>
                  <a:spcPts val="2400"/>
                </a:lnSpc>
                <a:buFont typeface="Arial"/>
                <a:buChar char="•"/>
              </a:pPr>
              <a:r>
                <a:rPr lang="en-US" b="true" sz="2000" i="true">
                  <a:solidFill>
                    <a:srgbClr val="000000"/>
                  </a:solidFill>
                  <a:latin typeface="Fira Sans Bold Italics"/>
                  <a:ea typeface="Fira Sans Bold Italics"/>
                  <a:cs typeface="Fira Sans Bold Italics"/>
                  <a:sym typeface="Fira Sans Bold Italics"/>
                </a:rPr>
                <a:t>Information Asymmetry:</a:t>
              </a:r>
              <a:r>
                <a:rPr lang="en-US" sz="2000">
                  <a:solidFill>
                    <a:srgbClr val="000000"/>
                  </a:solidFill>
                  <a:latin typeface="Fira Sans"/>
                  <a:ea typeface="Fira Sans"/>
                  <a:cs typeface="Fira Sans"/>
                  <a:sym typeface="Fira Sans"/>
                </a:rPr>
                <a:t> Consumers can’t distinguish AL- generated from authentic reviews.</a:t>
              </a:r>
            </a:p>
            <a:p>
              <a:pPr algn="l" marL="431801" indent="-215900" lvl="1">
                <a:lnSpc>
                  <a:spcPts val="2400"/>
                </a:lnSpc>
                <a:buFont typeface="Arial"/>
                <a:buChar char="•"/>
              </a:pPr>
              <a:r>
                <a:rPr lang="en-US" b="true" sz="2000" i="true">
                  <a:solidFill>
                    <a:srgbClr val="000000"/>
                  </a:solidFill>
                  <a:latin typeface="Fira Sans Bold Italics"/>
                  <a:ea typeface="Fira Sans Bold Italics"/>
                  <a:cs typeface="Fira Sans Bold Italics"/>
                  <a:sym typeface="Fira Sans Bold Italics"/>
                </a:rPr>
                <a:t>Vulnerable Populations: </a:t>
              </a:r>
              <a:r>
                <a:rPr lang="en-US" sz="2000">
                  <a:solidFill>
                    <a:srgbClr val="000000"/>
                  </a:solidFill>
                  <a:latin typeface="Fira Sans"/>
                  <a:ea typeface="Fira Sans"/>
                  <a:cs typeface="Fira Sans"/>
                  <a:sym typeface="Fira Sans"/>
                </a:rPr>
                <a:t>Elderly and digitally inexperienced consumers are most affected.</a:t>
              </a:r>
            </a:p>
            <a:p>
              <a:pPr algn="l">
                <a:lnSpc>
                  <a:spcPts val="2400"/>
                </a:lnSpc>
              </a:pPr>
            </a:p>
          </p:txBody>
        </p:sp>
      </p:grpSp>
      <p:grpSp>
        <p:nvGrpSpPr>
          <p:cNvPr name="Group 25" id="25"/>
          <p:cNvGrpSpPr/>
          <p:nvPr/>
        </p:nvGrpSpPr>
        <p:grpSpPr>
          <a:xfrm rot="0">
            <a:off x="229354" y="2702939"/>
            <a:ext cx="1229218" cy="915418"/>
            <a:chOff x="0" y="0"/>
            <a:chExt cx="1638958" cy="1220557"/>
          </a:xfrm>
        </p:grpSpPr>
        <p:sp>
          <p:nvSpPr>
            <p:cNvPr name="Freeform 26" id="26"/>
            <p:cNvSpPr/>
            <p:nvPr/>
          </p:nvSpPr>
          <p:spPr>
            <a:xfrm flipH="false" flipV="false" rot="0">
              <a:off x="0" y="0"/>
              <a:ext cx="1638958" cy="1220557"/>
            </a:xfrm>
            <a:custGeom>
              <a:avLst/>
              <a:gdLst/>
              <a:ahLst/>
              <a:cxnLst/>
              <a:rect r="r" b="b" t="t" l="l"/>
              <a:pathLst>
                <a:path h="1220557" w="1638958">
                  <a:moveTo>
                    <a:pt x="0" y="0"/>
                  </a:moveTo>
                  <a:lnTo>
                    <a:pt x="1638958" y="0"/>
                  </a:lnTo>
                  <a:lnTo>
                    <a:pt x="1638958" y="1220557"/>
                  </a:lnTo>
                  <a:lnTo>
                    <a:pt x="0" y="1220557"/>
                  </a:lnTo>
                  <a:close/>
                </a:path>
              </a:pathLst>
            </a:custGeom>
            <a:solidFill>
              <a:srgbClr val="000000">
                <a:alpha val="0"/>
              </a:srgbClr>
            </a:solidFill>
          </p:spPr>
        </p:sp>
        <p:sp>
          <p:nvSpPr>
            <p:cNvPr name="TextBox 27" id="27"/>
            <p:cNvSpPr txBox="true"/>
            <p:nvPr/>
          </p:nvSpPr>
          <p:spPr>
            <a:xfrm>
              <a:off x="0" y="-9525"/>
              <a:ext cx="1638958" cy="1230082"/>
            </a:xfrm>
            <a:prstGeom prst="rect">
              <a:avLst/>
            </a:prstGeom>
          </p:spPr>
          <p:txBody>
            <a:bodyPr anchor="t" rtlCol="false" tIns="0" lIns="0" bIns="0" rIns="0"/>
            <a:lstStyle/>
            <a:p>
              <a:pPr algn="l">
                <a:lnSpc>
                  <a:spcPts val="4800"/>
                </a:lnSpc>
              </a:pPr>
              <a:r>
                <a:rPr lang="en-US" sz="4000" b="true">
                  <a:solidFill>
                    <a:srgbClr val="FF9501"/>
                  </a:solidFill>
                  <a:latin typeface="Fira Sans Bold"/>
                  <a:ea typeface="Fira Sans Bold"/>
                  <a:cs typeface="Fira Sans Bold"/>
                  <a:sym typeface="Fira Sans Bold"/>
                </a:rPr>
                <a:t>91%</a:t>
              </a:r>
            </a:p>
          </p:txBody>
        </p:sp>
      </p:grpSp>
      <p:grpSp>
        <p:nvGrpSpPr>
          <p:cNvPr name="Group 28" id="28"/>
          <p:cNvGrpSpPr/>
          <p:nvPr/>
        </p:nvGrpSpPr>
        <p:grpSpPr>
          <a:xfrm rot="0">
            <a:off x="229354" y="3176730"/>
            <a:ext cx="5407681" cy="1082952"/>
            <a:chOff x="0" y="0"/>
            <a:chExt cx="4908939" cy="983073"/>
          </a:xfrm>
        </p:grpSpPr>
        <p:sp>
          <p:nvSpPr>
            <p:cNvPr name="Freeform 29" id="29"/>
            <p:cNvSpPr/>
            <p:nvPr/>
          </p:nvSpPr>
          <p:spPr>
            <a:xfrm flipH="false" flipV="false" rot="0">
              <a:off x="0" y="0"/>
              <a:ext cx="4908939" cy="983073"/>
            </a:xfrm>
            <a:custGeom>
              <a:avLst/>
              <a:gdLst/>
              <a:ahLst/>
              <a:cxnLst/>
              <a:rect r="r" b="b" t="t" l="l"/>
              <a:pathLst>
                <a:path h="983073" w="4908939">
                  <a:moveTo>
                    <a:pt x="0" y="0"/>
                  </a:moveTo>
                  <a:lnTo>
                    <a:pt x="4908939" y="0"/>
                  </a:lnTo>
                  <a:lnTo>
                    <a:pt x="4908939" y="983073"/>
                  </a:lnTo>
                  <a:lnTo>
                    <a:pt x="0" y="983073"/>
                  </a:lnTo>
                  <a:close/>
                </a:path>
              </a:pathLst>
            </a:custGeom>
            <a:solidFill>
              <a:srgbClr val="000000">
                <a:alpha val="0"/>
              </a:srgbClr>
            </a:solidFill>
          </p:spPr>
        </p:sp>
        <p:sp>
          <p:nvSpPr>
            <p:cNvPr name="TextBox 30" id="30"/>
            <p:cNvSpPr txBox="true"/>
            <p:nvPr/>
          </p:nvSpPr>
          <p:spPr>
            <a:xfrm>
              <a:off x="0" y="-9525"/>
              <a:ext cx="4908939" cy="992598"/>
            </a:xfrm>
            <a:prstGeom prst="rect">
              <a:avLst/>
            </a:prstGeom>
          </p:spPr>
          <p:txBody>
            <a:bodyPr anchor="t" rtlCol="false" tIns="0" lIns="0" bIns="0" rIns="0"/>
            <a:lstStyle/>
            <a:p>
              <a:pPr algn="l">
                <a:lnSpc>
                  <a:spcPts val="2400"/>
                </a:lnSpc>
              </a:pPr>
            </a:p>
            <a:p>
              <a:pPr algn="l">
                <a:lnSpc>
                  <a:spcPts val="2400"/>
                </a:lnSpc>
              </a:pPr>
              <a:r>
                <a:rPr lang="en-US" sz="2000" b="true">
                  <a:solidFill>
                    <a:srgbClr val="000000"/>
                  </a:solidFill>
                  <a:latin typeface="Fira Sans Medium"/>
                  <a:ea typeface="Fira Sans Medium"/>
                  <a:cs typeface="Fira Sans Medium"/>
                  <a:sym typeface="Fira Sans Medium"/>
                </a:rPr>
                <a:t>fake reviews blocked by Amazon in 2022 alone</a:t>
              </a:r>
            </a:p>
            <a:p>
              <a:pPr algn="l">
                <a:lnSpc>
                  <a:spcPts val="2400"/>
                </a:lnSpc>
              </a:pPr>
            </a:p>
          </p:txBody>
        </p:sp>
      </p:grpSp>
      <p:sp>
        <p:nvSpPr>
          <p:cNvPr name="Freeform 31" id="31"/>
          <p:cNvSpPr/>
          <p:nvPr/>
        </p:nvSpPr>
        <p:spPr>
          <a:xfrm flipH="true" flipV="false" rot="0">
            <a:off x="-327256" y="9105932"/>
            <a:ext cx="2342437" cy="2005712"/>
          </a:xfrm>
          <a:custGeom>
            <a:avLst/>
            <a:gdLst/>
            <a:ahLst/>
            <a:cxnLst/>
            <a:rect r="r" b="b" t="t" l="l"/>
            <a:pathLst>
              <a:path h="2005712" w="2342437">
                <a:moveTo>
                  <a:pt x="2342438" y="0"/>
                </a:moveTo>
                <a:lnTo>
                  <a:pt x="0" y="0"/>
                </a:lnTo>
                <a:lnTo>
                  <a:pt x="0" y="2005712"/>
                </a:lnTo>
                <a:lnTo>
                  <a:pt x="2342438" y="2005712"/>
                </a:lnTo>
                <a:lnTo>
                  <a:pt x="234243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6640839" y="-206670"/>
            <a:ext cx="1647161" cy="1235370"/>
          </a:xfrm>
          <a:custGeom>
            <a:avLst/>
            <a:gdLst/>
            <a:ahLst/>
            <a:cxnLst/>
            <a:rect r="r" b="b" t="t" l="l"/>
            <a:pathLst>
              <a:path h="1235370" w="1647161">
                <a:moveTo>
                  <a:pt x="0" y="0"/>
                </a:moveTo>
                <a:lnTo>
                  <a:pt x="1647161" y="0"/>
                </a:lnTo>
                <a:lnTo>
                  <a:pt x="1647161" y="1235370"/>
                </a:lnTo>
                <a:lnTo>
                  <a:pt x="0" y="1235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76382" y="7347807"/>
            <a:ext cx="6192740" cy="4248047"/>
          </a:xfrm>
          <a:custGeom>
            <a:avLst/>
            <a:gdLst/>
            <a:ahLst/>
            <a:cxnLst/>
            <a:rect r="r" b="b" t="t" l="l"/>
            <a:pathLst>
              <a:path h="4248047" w="6192740">
                <a:moveTo>
                  <a:pt x="0" y="0"/>
                </a:moveTo>
                <a:lnTo>
                  <a:pt x="6192740" y="0"/>
                </a:lnTo>
                <a:lnTo>
                  <a:pt x="6192740" y="4248047"/>
                </a:lnTo>
                <a:lnTo>
                  <a:pt x="0" y="4248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2752" y="9258300"/>
            <a:ext cx="925255" cy="860455"/>
          </a:xfrm>
          <a:custGeom>
            <a:avLst/>
            <a:gdLst/>
            <a:ahLst/>
            <a:cxnLst/>
            <a:rect r="r" b="b" t="t" l="l"/>
            <a:pathLst>
              <a:path h="860455" w="925255">
                <a:moveTo>
                  <a:pt x="0" y="0"/>
                </a:moveTo>
                <a:lnTo>
                  <a:pt x="925255" y="0"/>
                </a:lnTo>
                <a:lnTo>
                  <a:pt x="925255" y="860455"/>
                </a:lnTo>
                <a:lnTo>
                  <a:pt x="0" y="860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34118" y="-2988889"/>
            <a:ext cx="8633908" cy="8951543"/>
          </a:xfrm>
          <a:custGeom>
            <a:avLst/>
            <a:gdLst/>
            <a:ahLst/>
            <a:cxnLst/>
            <a:rect r="r" b="b" t="t" l="l"/>
            <a:pathLst>
              <a:path h="8951543" w="8633908">
                <a:moveTo>
                  <a:pt x="0" y="0"/>
                </a:moveTo>
                <a:lnTo>
                  <a:pt x="8633908" y="0"/>
                </a:lnTo>
                <a:lnTo>
                  <a:pt x="8633908" y="8951544"/>
                </a:lnTo>
                <a:lnTo>
                  <a:pt x="0" y="8951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500120" y="-3347154"/>
            <a:ext cx="9050940" cy="8427386"/>
          </a:xfrm>
          <a:custGeom>
            <a:avLst/>
            <a:gdLst/>
            <a:ahLst/>
            <a:cxnLst/>
            <a:rect r="r" b="b" t="t" l="l"/>
            <a:pathLst>
              <a:path h="8427386" w="9050940">
                <a:moveTo>
                  <a:pt x="0" y="0"/>
                </a:moveTo>
                <a:lnTo>
                  <a:pt x="9050940" y="0"/>
                </a:lnTo>
                <a:lnTo>
                  <a:pt x="9050940" y="8427386"/>
                </a:lnTo>
                <a:lnTo>
                  <a:pt x="0" y="8427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5072" y="357989"/>
            <a:ext cx="1458756" cy="1433815"/>
          </a:xfrm>
          <a:custGeom>
            <a:avLst/>
            <a:gdLst/>
            <a:ahLst/>
            <a:cxnLst/>
            <a:rect r="r" b="b" t="t" l="l"/>
            <a:pathLst>
              <a:path h="1433815" w="1458756">
                <a:moveTo>
                  <a:pt x="0" y="0"/>
                </a:moveTo>
                <a:lnTo>
                  <a:pt x="1458755" y="0"/>
                </a:lnTo>
                <a:lnTo>
                  <a:pt x="1458755" y="1433814"/>
                </a:lnTo>
                <a:lnTo>
                  <a:pt x="0" y="14338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0" y="3076273"/>
            <a:ext cx="4464438" cy="4291324"/>
            <a:chOff x="0" y="0"/>
            <a:chExt cx="5920294" cy="5690728"/>
          </a:xfrm>
        </p:grpSpPr>
        <p:sp>
          <p:nvSpPr>
            <p:cNvPr name="Freeform 8" id="8"/>
            <p:cNvSpPr/>
            <p:nvPr/>
          </p:nvSpPr>
          <p:spPr>
            <a:xfrm flipH="false" flipV="false" rot="0">
              <a:off x="0" y="0"/>
              <a:ext cx="5920359" cy="5690799"/>
            </a:xfrm>
            <a:custGeom>
              <a:avLst/>
              <a:gdLst/>
              <a:ahLst/>
              <a:cxnLst/>
              <a:rect r="r" b="b" t="t" l="l"/>
              <a:pathLst>
                <a:path h="5690799" w="5920359">
                  <a:moveTo>
                    <a:pt x="0" y="948495"/>
                  </a:moveTo>
                  <a:cubicBezTo>
                    <a:pt x="0" y="424669"/>
                    <a:pt x="348107" y="0"/>
                    <a:pt x="777494" y="0"/>
                  </a:cubicBezTo>
                  <a:lnTo>
                    <a:pt x="5142865" y="0"/>
                  </a:lnTo>
                  <a:cubicBezTo>
                    <a:pt x="5572252" y="0"/>
                    <a:pt x="5920359" y="424669"/>
                    <a:pt x="5920359" y="948495"/>
                  </a:cubicBezTo>
                  <a:lnTo>
                    <a:pt x="5920359" y="4742320"/>
                  </a:lnTo>
                  <a:cubicBezTo>
                    <a:pt x="5920359" y="5266146"/>
                    <a:pt x="5572252" y="5690799"/>
                    <a:pt x="5142865" y="5690799"/>
                  </a:cubicBezTo>
                  <a:lnTo>
                    <a:pt x="777494" y="5690799"/>
                  </a:lnTo>
                  <a:cubicBezTo>
                    <a:pt x="348107" y="5690660"/>
                    <a:pt x="0" y="5266146"/>
                    <a:pt x="0" y="4742320"/>
                  </a:cubicBezTo>
                  <a:close/>
                </a:path>
              </a:pathLst>
            </a:custGeom>
            <a:solidFill>
              <a:srgbClr val="FF9900"/>
            </a:solidFill>
          </p:spPr>
        </p:sp>
      </p:grpSp>
      <p:sp>
        <p:nvSpPr>
          <p:cNvPr name="TextBox 9" id="9"/>
          <p:cNvSpPr txBox="true"/>
          <p:nvPr/>
        </p:nvSpPr>
        <p:spPr>
          <a:xfrm rot="0">
            <a:off x="1028700" y="3223073"/>
            <a:ext cx="4138641" cy="592455"/>
          </a:xfrm>
          <a:prstGeom prst="rect">
            <a:avLst/>
          </a:prstGeom>
        </p:spPr>
        <p:txBody>
          <a:bodyPr anchor="t" rtlCol="false" tIns="0" lIns="0" bIns="0" rIns="0">
            <a:spAutoFit/>
          </a:bodyPr>
          <a:lstStyle/>
          <a:p>
            <a:pPr algn="just">
              <a:lnSpc>
                <a:spcPts val="4800"/>
              </a:lnSpc>
            </a:pPr>
            <a:r>
              <a:rPr lang="en-US" b="true" sz="3200" spc="96">
                <a:solidFill>
                  <a:srgbClr val="151857"/>
                </a:solidFill>
                <a:latin typeface="Fira Sans Bold"/>
                <a:ea typeface="Fira Sans Bold"/>
                <a:cs typeface="Fira Sans Bold"/>
                <a:sym typeface="Fira Sans Bold"/>
              </a:rPr>
              <a:t>Transparency</a:t>
            </a:r>
          </a:p>
        </p:txBody>
      </p:sp>
      <p:sp>
        <p:nvSpPr>
          <p:cNvPr name="Freeform 10" id="10"/>
          <p:cNvSpPr/>
          <p:nvPr/>
        </p:nvSpPr>
        <p:spPr>
          <a:xfrm flipH="false" flipV="false" rot="0">
            <a:off x="119099" y="3311463"/>
            <a:ext cx="838200" cy="815340"/>
          </a:xfrm>
          <a:custGeom>
            <a:avLst/>
            <a:gdLst/>
            <a:ahLst/>
            <a:cxnLst/>
            <a:rect r="r" b="b" t="t" l="l"/>
            <a:pathLst>
              <a:path h="815340" w="838200">
                <a:moveTo>
                  <a:pt x="0" y="0"/>
                </a:moveTo>
                <a:lnTo>
                  <a:pt x="838200" y="0"/>
                </a:lnTo>
                <a:lnTo>
                  <a:pt x="838200" y="815340"/>
                </a:lnTo>
                <a:lnTo>
                  <a:pt x="0" y="8153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4658410" y="3076273"/>
            <a:ext cx="4238619" cy="4291324"/>
            <a:chOff x="0" y="0"/>
            <a:chExt cx="4448004" cy="4503313"/>
          </a:xfrm>
        </p:grpSpPr>
        <p:sp>
          <p:nvSpPr>
            <p:cNvPr name="Freeform 12" id="12"/>
            <p:cNvSpPr/>
            <p:nvPr/>
          </p:nvSpPr>
          <p:spPr>
            <a:xfrm flipH="false" flipV="false" rot="0">
              <a:off x="0" y="0"/>
              <a:ext cx="4447921" cy="4503293"/>
            </a:xfrm>
            <a:custGeom>
              <a:avLst/>
              <a:gdLst/>
              <a:ahLst/>
              <a:cxnLst/>
              <a:rect r="r" b="b" t="t" l="l"/>
              <a:pathLst>
                <a:path h="4503293" w="4447921">
                  <a:moveTo>
                    <a:pt x="0" y="750494"/>
                  </a:moveTo>
                  <a:cubicBezTo>
                    <a:pt x="0" y="336001"/>
                    <a:pt x="261493" y="0"/>
                    <a:pt x="584073" y="0"/>
                  </a:cubicBezTo>
                  <a:lnTo>
                    <a:pt x="3863848" y="0"/>
                  </a:lnTo>
                  <a:cubicBezTo>
                    <a:pt x="4186428" y="0"/>
                    <a:pt x="4447921" y="336001"/>
                    <a:pt x="4447921" y="750494"/>
                  </a:cubicBezTo>
                  <a:lnTo>
                    <a:pt x="4447921" y="3752798"/>
                  </a:lnTo>
                  <a:cubicBezTo>
                    <a:pt x="4447921" y="4167292"/>
                    <a:pt x="4186428" y="4503293"/>
                    <a:pt x="3863848" y="4503293"/>
                  </a:cubicBezTo>
                  <a:lnTo>
                    <a:pt x="584073" y="4503293"/>
                  </a:lnTo>
                  <a:cubicBezTo>
                    <a:pt x="261493" y="4503293"/>
                    <a:pt x="0" y="4167292"/>
                    <a:pt x="0" y="3752798"/>
                  </a:cubicBezTo>
                  <a:close/>
                </a:path>
              </a:pathLst>
            </a:custGeom>
            <a:solidFill>
              <a:srgbClr val="131921"/>
            </a:solidFill>
          </p:spPr>
        </p:sp>
      </p:grpSp>
      <p:grpSp>
        <p:nvGrpSpPr>
          <p:cNvPr name="Group 13" id="13"/>
          <p:cNvGrpSpPr/>
          <p:nvPr/>
        </p:nvGrpSpPr>
        <p:grpSpPr>
          <a:xfrm rot="0">
            <a:off x="9087528" y="3076273"/>
            <a:ext cx="4464438" cy="4291324"/>
            <a:chOff x="0" y="0"/>
            <a:chExt cx="5920294" cy="5690728"/>
          </a:xfrm>
        </p:grpSpPr>
        <p:sp>
          <p:nvSpPr>
            <p:cNvPr name="Freeform 14" id="14"/>
            <p:cNvSpPr/>
            <p:nvPr/>
          </p:nvSpPr>
          <p:spPr>
            <a:xfrm flipH="false" flipV="false" rot="0">
              <a:off x="0" y="0"/>
              <a:ext cx="5920359" cy="5690799"/>
            </a:xfrm>
            <a:custGeom>
              <a:avLst/>
              <a:gdLst/>
              <a:ahLst/>
              <a:cxnLst/>
              <a:rect r="r" b="b" t="t" l="l"/>
              <a:pathLst>
                <a:path h="5690799" w="5920359">
                  <a:moveTo>
                    <a:pt x="0" y="948495"/>
                  </a:moveTo>
                  <a:cubicBezTo>
                    <a:pt x="0" y="424669"/>
                    <a:pt x="348107" y="0"/>
                    <a:pt x="777494" y="0"/>
                  </a:cubicBezTo>
                  <a:lnTo>
                    <a:pt x="5142865" y="0"/>
                  </a:lnTo>
                  <a:cubicBezTo>
                    <a:pt x="5572252" y="0"/>
                    <a:pt x="5920359" y="424669"/>
                    <a:pt x="5920359" y="948495"/>
                  </a:cubicBezTo>
                  <a:lnTo>
                    <a:pt x="5920359" y="4742320"/>
                  </a:lnTo>
                  <a:cubicBezTo>
                    <a:pt x="5920359" y="5266146"/>
                    <a:pt x="5572252" y="5690799"/>
                    <a:pt x="5142865" y="5690799"/>
                  </a:cubicBezTo>
                  <a:lnTo>
                    <a:pt x="777494" y="5690799"/>
                  </a:lnTo>
                  <a:cubicBezTo>
                    <a:pt x="348107" y="5690660"/>
                    <a:pt x="0" y="5266146"/>
                    <a:pt x="0" y="4742320"/>
                  </a:cubicBezTo>
                  <a:close/>
                </a:path>
              </a:pathLst>
            </a:custGeom>
            <a:solidFill>
              <a:srgbClr val="FF9900"/>
            </a:solidFill>
          </p:spPr>
        </p:sp>
      </p:grpSp>
      <p:grpSp>
        <p:nvGrpSpPr>
          <p:cNvPr name="Group 15" id="15"/>
          <p:cNvGrpSpPr/>
          <p:nvPr/>
        </p:nvGrpSpPr>
        <p:grpSpPr>
          <a:xfrm rot="0">
            <a:off x="13802410" y="3076273"/>
            <a:ext cx="4238619" cy="4291324"/>
            <a:chOff x="0" y="0"/>
            <a:chExt cx="4448004" cy="4503313"/>
          </a:xfrm>
        </p:grpSpPr>
        <p:sp>
          <p:nvSpPr>
            <p:cNvPr name="Freeform 16" id="16"/>
            <p:cNvSpPr/>
            <p:nvPr/>
          </p:nvSpPr>
          <p:spPr>
            <a:xfrm flipH="false" flipV="false" rot="0">
              <a:off x="0" y="0"/>
              <a:ext cx="4447921" cy="4503293"/>
            </a:xfrm>
            <a:custGeom>
              <a:avLst/>
              <a:gdLst/>
              <a:ahLst/>
              <a:cxnLst/>
              <a:rect r="r" b="b" t="t" l="l"/>
              <a:pathLst>
                <a:path h="4503293" w="4447921">
                  <a:moveTo>
                    <a:pt x="0" y="750494"/>
                  </a:moveTo>
                  <a:cubicBezTo>
                    <a:pt x="0" y="336001"/>
                    <a:pt x="261493" y="0"/>
                    <a:pt x="584073" y="0"/>
                  </a:cubicBezTo>
                  <a:lnTo>
                    <a:pt x="3863848" y="0"/>
                  </a:lnTo>
                  <a:cubicBezTo>
                    <a:pt x="4186428" y="0"/>
                    <a:pt x="4447921" y="336001"/>
                    <a:pt x="4447921" y="750494"/>
                  </a:cubicBezTo>
                  <a:lnTo>
                    <a:pt x="4447921" y="3752798"/>
                  </a:lnTo>
                  <a:cubicBezTo>
                    <a:pt x="4447921" y="4167292"/>
                    <a:pt x="4186428" y="4503293"/>
                    <a:pt x="3863848" y="4503293"/>
                  </a:cubicBezTo>
                  <a:lnTo>
                    <a:pt x="584073" y="4503293"/>
                  </a:lnTo>
                  <a:cubicBezTo>
                    <a:pt x="261493" y="4503293"/>
                    <a:pt x="0" y="4167292"/>
                    <a:pt x="0" y="3752798"/>
                  </a:cubicBezTo>
                  <a:close/>
                </a:path>
              </a:pathLst>
            </a:custGeom>
            <a:solidFill>
              <a:srgbClr val="131921"/>
            </a:solidFill>
          </p:spPr>
        </p:sp>
      </p:grpSp>
      <p:sp>
        <p:nvSpPr>
          <p:cNvPr name="Freeform 17" id="17"/>
          <p:cNvSpPr/>
          <p:nvPr/>
        </p:nvSpPr>
        <p:spPr>
          <a:xfrm flipH="false" flipV="false" rot="0">
            <a:off x="4959738" y="3255432"/>
            <a:ext cx="1020180" cy="632511"/>
          </a:xfrm>
          <a:custGeom>
            <a:avLst/>
            <a:gdLst/>
            <a:ahLst/>
            <a:cxnLst/>
            <a:rect r="r" b="b" t="t" l="l"/>
            <a:pathLst>
              <a:path h="632511" w="1020180">
                <a:moveTo>
                  <a:pt x="0" y="0"/>
                </a:moveTo>
                <a:lnTo>
                  <a:pt x="1020179" y="0"/>
                </a:lnTo>
                <a:lnTo>
                  <a:pt x="1020179" y="632512"/>
                </a:lnTo>
                <a:lnTo>
                  <a:pt x="0" y="6325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5979917" y="3223073"/>
            <a:ext cx="4393395" cy="592455"/>
          </a:xfrm>
          <a:prstGeom prst="rect">
            <a:avLst/>
          </a:prstGeom>
        </p:spPr>
        <p:txBody>
          <a:bodyPr anchor="t" rtlCol="false" tIns="0" lIns="0" bIns="0" rIns="0">
            <a:spAutoFit/>
          </a:bodyPr>
          <a:lstStyle/>
          <a:p>
            <a:pPr algn="just">
              <a:lnSpc>
                <a:spcPts val="4800"/>
              </a:lnSpc>
            </a:pPr>
            <a:r>
              <a:rPr lang="en-US" b="true" sz="3200" spc="96">
                <a:solidFill>
                  <a:srgbClr val="FF9900"/>
                </a:solidFill>
                <a:latin typeface="Fira Sans Bold"/>
                <a:ea typeface="Fira Sans Bold"/>
                <a:cs typeface="Fira Sans Bold"/>
                <a:sym typeface="Fira Sans Bold"/>
              </a:rPr>
              <a:t>Education</a:t>
            </a:r>
          </a:p>
        </p:txBody>
      </p:sp>
      <p:sp>
        <p:nvSpPr>
          <p:cNvPr name="Freeform 19" id="19"/>
          <p:cNvSpPr/>
          <p:nvPr/>
        </p:nvSpPr>
        <p:spPr>
          <a:xfrm flipH="false" flipV="false" rot="0">
            <a:off x="9258978" y="3263681"/>
            <a:ext cx="980984" cy="624263"/>
          </a:xfrm>
          <a:custGeom>
            <a:avLst/>
            <a:gdLst/>
            <a:ahLst/>
            <a:cxnLst/>
            <a:rect r="r" b="b" t="t" l="l"/>
            <a:pathLst>
              <a:path h="624263" w="980984">
                <a:moveTo>
                  <a:pt x="0" y="0"/>
                </a:moveTo>
                <a:lnTo>
                  <a:pt x="980984" y="0"/>
                </a:lnTo>
                <a:lnTo>
                  <a:pt x="980984" y="624263"/>
                </a:lnTo>
                <a:lnTo>
                  <a:pt x="0" y="6242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0">
            <a:off x="10382837" y="3216213"/>
            <a:ext cx="2978797" cy="592455"/>
          </a:xfrm>
          <a:prstGeom prst="rect">
            <a:avLst/>
          </a:prstGeom>
        </p:spPr>
        <p:txBody>
          <a:bodyPr anchor="t" rtlCol="false" tIns="0" lIns="0" bIns="0" rIns="0">
            <a:spAutoFit/>
          </a:bodyPr>
          <a:lstStyle/>
          <a:p>
            <a:pPr algn="just">
              <a:lnSpc>
                <a:spcPts val="4800"/>
              </a:lnSpc>
            </a:pPr>
            <a:r>
              <a:rPr lang="en-US" b="true" sz="3200" spc="96">
                <a:solidFill>
                  <a:srgbClr val="151857"/>
                </a:solidFill>
                <a:latin typeface="Fira Sans Bold"/>
                <a:ea typeface="Fira Sans Bold"/>
                <a:cs typeface="Fira Sans Bold"/>
                <a:sym typeface="Fira Sans Bold"/>
              </a:rPr>
              <a:t>Accountability</a:t>
            </a:r>
          </a:p>
        </p:txBody>
      </p:sp>
      <p:sp>
        <p:nvSpPr>
          <p:cNvPr name="TextBox 21" id="21"/>
          <p:cNvSpPr txBox="true"/>
          <p:nvPr/>
        </p:nvSpPr>
        <p:spPr>
          <a:xfrm rot="0">
            <a:off x="15084595" y="3158906"/>
            <a:ext cx="3904652" cy="592455"/>
          </a:xfrm>
          <a:prstGeom prst="rect">
            <a:avLst/>
          </a:prstGeom>
        </p:spPr>
        <p:txBody>
          <a:bodyPr anchor="t" rtlCol="false" tIns="0" lIns="0" bIns="0" rIns="0">
            <a:spAutoFit/>
          </a:bodyPr>
          <a:lstStyle/>
          <a:p>
            <a:pPr algn="just">
              <a:lnSpc>
                <a:spcPts val="4800"/>
              </a:lnSpc>
            </a:pPr>
            <a:r>
              <a:rPr lang="en-US" b="true" sz="3200" spc="96">
                <a:solidFill>
                  <a:srgbClr val="FF9501"/>
                </a:solidFill>
                <a:latin typeface="Fira Sans Bold"/>
                <a:ea typeface="Fira Sans Bold"/>
                <a:cs typeface="Fira Sans Bold"/>
                <a:sym typeface="Fira Sans Bold"/>
              </a:rPr>
              <a:t>Technology</a:t>
            </a:r>
          </a:p>
        </p:txBody>
      </p:sp>
      <p:sp>
        <p:nvSpPr>
          <p:cNvPr name="Freeform 22" id="22"/>
          <p:cNvSpPr/>
          <p:nvPr/>
        </p:nvSpPr>
        <p:spPr>
          <a:xfrm flipH="false" flipV="false" rot="0">
            <a:off x="13934364" y="3169707"/>
            <a:ext cx="712132" cy="1271664"/>
          </a:xfrm>
          <a:custGeom>
            <a:avLst/>
            <a:gdLst/>
            <a:ahLst/>
            <a:cxnLst/>
            <a:rect r="r" b="b" t="t" l="l"/>
            <a:pathLst>
              <a:path h="1271664" w="712132">
                <a:moveTo>
                  <a:pt x="0" y="0"/>
                </a:moveTo>
                <a:lnTo>
                  <a:pt x="712132" y="0"/>
                </a:lnTo>
                <a:lnTo>
                  <a:pt x="712132" y="1271664"/>
                </a:lnTo>
                <a:lnTo>
                  <a:pt x="0" y="127166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3" id="23"/>
          <p:cNvSpPr txBox="true"/>
          <p:nvPr/>
        </p:nvSpPr>
        <p:spPr>
          <a:xfrm rot="0">
            <a:off x="3321657" y="833839"/>
            <a:ext cx="11762938" cy="733424"/>
          </a:xfrm>
          <a:prstGeom prst="rect">
            <a:avLst/>
          </a:prstGeom>
        </p:spPr>
        <p:txBody>
          <a:bodyPr anchor="t" rtlCol="false" tIns="0" lIns="0" bIns="0" rIns="0">
            <a:spAutoFit/>
          </a:bodyPr>
          <a:lstStyle/>
          <a:p>
            <a:pPr algn="ctr">
              <a:lnSpc>
                <a:spcPts val="5850"/>
              </a:lnSpc>
            </a:pPr>
            <a:r>
              <a:rPr lang="en-US" b="true" sz="4500" spc="135">
                <a:solidFill>
                  <a:srgbClr val="000000"/>
                </a:solidFill>
                <a:latin typeface="Fira Sans Bold"/>
                <a:ea typeface="Fira Sans Bold"/>
                <a:cs typeface="Fira Sans Bold"/>
                <a:sym typeface="Fira Sans Bold"/>
              </a:rPr>
              <a:t>Consumer Protection Strategy</a:t>
            </a:r>
          </a:p>
        </p:txBody>
      </p:sp>
      <p:grpSp>
        <p:nvGrpSpPr>
          <p:cNvPr name="Group 24" id="24"/>
          <p:cNvGrpSpPr/>
          <p:nvPr/>
        </p:nvGrpSpPr>
        <p:grpSpPr>
          <a:xfrm rot="0">
            <a:off x="214384" y="4136328"/>
            <a:ext cx="4035670" cy="3309267"/>
            <a:chOff x="0" y="0"/>
            <a:chExt cx="5380894" cy="4412356"/>
          </a:xfrm>
        </p:grpSpPr>
        <p:sp>
          <p:nvSpPr>
            <p:cNvPr name="Freeform 25" id="25"/>
            <p:cNvSpPr/>
            <p:nvPr/>
          </p:nvSpPr>
          <p:spPr>
            <a:xfrm flipH="false" flipV="false" rot="0">
              <a:off x="0" y="0"/>
              <a:ext cx="5380894" cy="4412356"/>
            </a:xfrm>
            <a:custGeom>
              <a:avLst/>
              <a:gdLst/>
              <a:ahLst/>
              <a:cxnLst/>
              <a:rect r="r" b="b" t="t" l="l"/>
              <a:pathLst>
                <a:path h="4412356" w="5380894">
                  <a:moveTo>
                    <a:pt x="0" y="0"/>
                  </a:moveTo>
                  <a:lnTo>
                    <a:pt x="5380894" y="0"/>
                  </a:lnTo>
                  <a:lnTo>
                    <a:pt x="5380894" y="4412356"/>
                  </a:lnTo>
                  <a:lnTo>
                    <a:pt x="0" y="4412356"/>
                  </a:lnTo>
                  <a:close/>
                </a:path>
              </a:pathLst>
            </a:custGeom>
            <a:solidFill>
              <a:srgbClr val="000000">
                <a:alpha val="0"/>
              </a:srgbClr>
            </a:solidFill>
          </p:spPr>
        </p:sp>
        <p:sp>
          <p:nvSpPr>
            <p:cNvPr name="TextBox 26" id="26"/>
            <p:cNvSpPr txBox="true"/>
            <p:nvPr/>
          </p:nvSpPr>
          <p:spPr>
            <a:xfrm>
              <a:off x="0" y="-57150"/>
              <a:ext cx="5380894" cy="4469506"/>
            </a:xfrm>
            <a:prstGeom prst="rect">
              <a:avLst/>
            </a:prstGeom>
          </p:spPr>
          <p:txBody>
            <a:bodyPr anchor="t" rtlCol="false" tIns="0" lIns="0" bIns="0" rIns="0"/>
            <a:lstStyle/>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AI</a:t>
              </a:r>
              <a:r>
                <a:rPr lang="en-US" b="true" sz="2499">
                  <a:solidFill>
                    <a:srgbClr val="151857"/>
                  </a:solidFill>
                  <a:latin typeface="Roboto Bold"/>
                  <a:ea typeface="Roboto Bold"/>
                  <a:cs typeface="Roboto Bold"/>
                  <a:sym typeface="Roboto Bold"/>
                </a:rPr>
                <a:t> content labelling for pre-existing reviews</a:t>
              </a:r>
            </a:p>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Enhanced  Verification Systems</a:t>
              </a:r>
            </a:p>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Public Authencitity Scoring</a:t>
              </a:r>
            </a:p>
          </p:txBody>
        </p:sp>
      </p:grpSp>
      <p:grpSp>
        <p:nvGrpSpPr>
          <p:cNvPr name="Group 27" id="27"/>
          <p:cNvGrpSpPr/>
          <p:nvPr/>
        </p:nvGrpSpPr>
        <p:grpSpPr>
          <a:xfrm rot="0">
            <a:off x="4677460" y="4038540"/>
            <a:ext cx="4035670" cy="3309267"/>
            <a:chOff x="0" y="0"/>
            <a:chExt cx="5380894" cy="4412356"/>
          </a:xfrm>
        </p:grpSpPr>
        <p:sp>
          <p:nvSpPr>
            <p:cNvPr name="Freeform 28" id="28"/>
            <p:cNvSpPr/>
            <p:nvPr/>
          </p:nvSpPr>
          <p:spPr>
            <a:xfrm flipH="false" flipV="false" rot="0">
              <a:off x="0" y="0"/>
              <a:ext cx="5380894" cy="4412356"/>
            </a:xfrm>
            <a:custGeom>
              <a:avLst/>
              <a:gdLst/>
              <a:ahLst/>
              <a:cxnLst/>
              <a:rect r="r" b="b" t="t" l="l"/>
              <a:pathLst>
                <a:path h="4412356" w="5380894">
                  <a:moveTo>
                    <a:pt x="0" y="0"/>
                  </a:moveTo>
                  <a:lnTo>
                    <a:pt x="5380894" y="0"/>
                  </a:lnTo>
                  <a:lnTo>
                    <a:pt x="5380894" y="4412356"/>
                  </a:lnTo>
                  <a:lnTo>
                    <a:pt x="0" y="4412356"/>
                  </a:lnTo>
                  <a:close/>
                </a:path>
              </a:pathLst>
            </a:custGeom>
            <a:solidFill>
              <a:srgbClr val="000000">
                <a:alpha val="0"/>
              </a:srgbClr>
            </a:solidFill>
          </p:spPr>
        </p:sp>
        <p:sp>
          <p:nvSpPr>
            <p:cNvPr name="TextBox 29" id="29"/>
            <p:cNvSpPr txBox="true"/>
            <p:nvPr/>
          </p:nvSpPr>
          <p:spPr>
            <a:xfrm>
              <a:off x="0" y="-57150"/>
              <a:ext cx="5380894" cy="4469506"/>
            </a:xfrm>
            <a:prstGeom prst="rect">
              <a:avLst/>
            </a:prstGeom>
          </p:spPr>
          <p:txBody>
            <a:bodyPr anchor="t" rtlCol="false" tIns="0" lIns="0" bIns="0" rIns="0"/>
            <a:lstStyle/>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Awareness Campaigns</a:t>
              </a:r>
            </a:p>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Enhanced  Verification Systems</a:t>
              </a:r>
            </a:p>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Browser tools for pattern flagging</a:t>
              </a:r>
            </a:p>
          </p:txBody>
        </p:sp>
      </p:grpSp>
      <p:grpSp>
        <p:nvGrpSpPr>
          <p:cNvPr name="Group 30" id="30"/>
          <p:cNvGrpSpPr/>
          <p:nvPr/>
        </p:nvGrpSpPr>
        <p:grpSpPr>
          <a:xfrm rot="0">
            <a:off x="9144000" y="4058330"/>
            <a:ext cx="4035670" cy="3309267"/>
            <a:chOff x="0" y="0"/>
            <a:chExt cx="5380894" cy="4412356"/>
          </a:xfrm>
        </p:grpSpPr>
        <p:sp>
          <p:nvSpPr>
            <p:cNvPr name="Freeform 31" id="31"/>
            <p:cNvSpPr/>
            <p:nvPr/>
          </p:nvSpPr>
          <p:spPr>
            <a:xfrm flipH="false" flipV="false" rot="0">
              <a:off x="0" y="0"/>
              <a:ext cx="5380894" cy="4412356"/>
            </a:xfrm>
            <a:custGeom>
              <a:avLst/>
              <a:gdLst/>
              <a:ahLst/>
              <a:cxnLst/>
              <a:rect r="r" b="b" t="t" l="l"/>
              <a:pathLst>
                <a:path h="4412356" w="5380894">
                  <a:moveTo>
                    <a:pt x="0" y="0"/>
                  </a:moveTo>
                  <a:lnTo>
                    <a:pt x="5380894" y="0"/>
                  </a:lnTo>
                  <a:lnTo>
                    <a:pt x="5380894" y="4412356"/>
                  </a:lnTo>
                  <a:lnTo>
                    <a:pt x="0" y="4412356"/>
                  </a:lnTo>
                  <a:close/>
                </a:path>
              </a:pathLst>
            </a:custGeom>
            <a:solidFill>
              <a:srgbClr val="000000">
                <a:alpha val="0"/>
              </a:srgbClr>
            </a:solidFill>
          </p:spPr>
        </p:sp>
        <p:sp>
          <p:nvSpPr>
            <p:cNvPr name="TextBox 32" id="32"/>
            <p:cNvSpPr txBox="true"/>
            <p:nvPr/>
          </p:nvSpPr>
          <p:spPr>
            <a:xfrm>
              <a:off x="0" y="-57150"/>
              <a:ext cx="5380894" cy="4469506"/>
            </a:xfrm>
            <a:prstGeom prst="rect">
              <a:avLst/>
            </a:prstGeom>
          </p:spPr>
          <p:txBody>
            <a:bodyPr anchor="t" rtlCol="false" tIns="0" lIns="0" bIns="0" rIns="0"/>
            <a:lstStyle/>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Regular Platform Audits</a:t>
              </a:r>
            </a:p>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Legal Consequences for Sellers</a:t>
              </a:r>
            </a:p>
            <a:p>
              <a:pPr algn="l" marL="539746" indent="-269873" lvl="1">
                <a:lnSpc>
                  <a:spcPts val="3599"/>
                </a:lnSpc>
                <a:buFont typeface="Arial"/>
                <a:buChar char="•"/>
              </a:pPr>
              <a:r>
                <a:rPr lang="en-US" b="true" sz="2499">
                  <a:solidFill>
                    <a:srgbClr val="151857"/>
                  </a:solidFill>
                  <a:latin typeface="Roboto Bold"/>
                  <a:ea typeface="Roboto Bold"/>
                  <a:cs typeface="Roboto Bold"/>
                  <a:sym typeface="Roboto Bold"/>
                </a:rPr>
                <a:t>Enhanced class-action rights</a:t>
              </a:r>
            </a:p>
          </p:txBody>
        </p:sp>
      </p:grpSp>
      <p:grpSp>
        <p:nvGrpSpPr>
          <p:cNvPr name="Group 33" id="33"/>
          <p:cNvGrpSpPr/>
          <p:nvPr/>
        </p:nvGrpSpPr>
        <p:grpSpPr>
          <a:xfrm rot="0">
            <a:off x="14290430" y="4441371"/>
            <a:ext cx="4035670" cy="3309267"/>
            <a:chOff x="0" y="0"/>
            <a:chExt cx="5380894" cy="4412356"/>
          </a:xfrm>
        </p:grpSpPr>
        <p:sp>
          <p:nvSpPr>
            <p:cNvPr name="Freeform 34" id="34"/>
            <p:cNvSpPr/>
            <p:nvPr/>
          </p:nvSpPr>
          <p:spPr>
            <a:xfrm flipH="false" flipV="false" rot="0">
              <a:off x="0" y="0"/>
              <a:ext cx="5380894" cy="4412356"/>
            </a:xfrm>
            <a:custGeom>
              <a:avLst/>
              <a:gdLst/>
              <a:ahLst/>
              <a:cxnLst/>
              <a:rect r="r" b="b" t="t" l="l"/>
              <a:pathLst>
                <a:path h="4412356" w="5380894">
                  <a:moveTo>
                    <a:pt x="0" y="0"/>
                  </a:moveTo>
                  <a:lnTo>
                    <a:pt x="5380894" y="0"/>
                  </a:lnTo>
                  <a:lnTo>
                    <a:pt x="5380894" y="4412356"/>
                  </a:lnTo>
                  <a:lnTo>
                    <a:pt x="0" y="4412356"/>
                  </a:lnTo>
                  <a:close/>
                </a:path>
              </a:pathLst>
            </a:custGeom>
            <a:solidFill>
              <a:srgbClr val="000000">
                <a:alpha val="0"/>
              </a:srgbClr>
            </a:solidFill>
          </p:spPr>
        </p:sp>
        <p:sp>
          <p:nvSpPr>
            <p:cNvPr name="TextBox 35" id="35"/>
            <p:cNvSpPr txBox="true"/>
            <p:nvPr/>
          </p:nvSpPr>
          <p:spPr>
            <a:xfrm>
              <a:off x="0" y="-57150"/>
              <a:ext cx="5380894" cy="4469506"/>
            </a:xfrm>
            <a:prstGeom prst="rect">
              <a:avLst/>
            </a:prstGeom>
          </p:spPr>
          <p:txBody>
            <a:bodyPr anchor="t" rtlCol="false" tIns="0" lIns="0" bIns="0" rIns="0"/>
            <a:lstStyle/>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AI  powered detection systems</a:t>
              </a:r>
            </a:p>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Statistical Analysis</a:t>
              </a:r>
            </a:p>
            <a:p>
              <a:pPr algn="l" marL="539746" indent="-269873" lvl="1">
                <a:lnSpc>
                  <a:spcPts val="3599"/>
                </a:lnSpc>
                <a:buFont typeface="Arial"/>
                <a:buChar char="•"/>
              </a:pPr>
              <a:r>
                <a:rPr lang="en-US" b="true" sz="2499">
                  <a:solidFill>
                    <a:srgbClr val="FF9501"/>
                  </a:solidFill>
                  <a:latin typeface="Roboto Bold"/>
                  <a:ea typeface="Roboto Bold"/>
                  <a:cs typeface="Roboto Bold"/>
                  <a:sym typeface="Roboto Bold"/>
                </a:rPr>
                <a:t>Advanced language processing</a:t>
              </a:r>
            </a:p>
          </p:txBody>
        </p:sp>
      </p:grpSp>
      <p:sp>
        <p:nvSpPr>
          <p:cNvPr name="TextBox 36" id="36"/>
          <p:cNvSpPr txBox="true"/>
          <p:nvPr/>
        </p:nvSpPr>
        <p:spPr>
          <a:xfrm rot="0">
            <a:off x="3098020" y="1790399"/>
            <a:ext cx="11762938" cy="733424"/>
          </a:xfrm>
          <a:prstGeom prst="rect">
            <a:avLst/>
          </a:prstGeom>
        </p:spPr>
        <p:txBody>
          <a:bodyPr anchor="t" rtlCol="false" tIns="0" lIns="0" bIns="0" rIns="0">
            <a:spAutoFit/>
          </a:bodyPr>
          <a:lstStyle/>
          <a:p>
            <a:pPr algn="ctr">
              <a:lnSpc>
                <a:spcPts val="5850"/>
              </a:lnSpc>
            </a:pPr>
            <a:r>
              <a:rPr lang="en-US" b="true" sz="4500" spc="135">
                <a:solidFill>
                  <a:srgbClr val="FF9501"/>
                </a:solidFill>
                <a:latin typeface="Fira Sans Bold"/>
                <a:ea typeface="Fira Sans Bold"/>
                <a:cs typeface="Fira Sans Bold"/>
                <a:sym typeface="Fira Sans Bold"/>
              </a:rPr>
              <a:t>Four-Pillar Approach</a:t>
            </a:r>
          </a:p>
        </p:txBody>
      </p:sp>
      <p:sp>
        <p:nvSpPr>
          <p:cNvPr name="Freeform 37" id="37"/>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16012224" y="-21129"/>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76382" y="7347807"/>
            <a:ext cx="6192740" cy="4248047"/>
          </a:xfrm>
          <a:custGeom>
            <a:avLst/>
            <a:gdLst/>
            <a:ahLst/>
            <a:cxnLst/>
            <a:rect r="r" b="b" t="t" l="l"/>
            <a:pathLst>
              <a:path h="4248047" w="6192740">
                <a:moveTo>
                  <a:pt x="0" y="0"/>
                </a:moveTo>
                <a:lnTo>
                  <a:pt x="6192740" y="0"/>
                </a:lnTo>
                <a:lnTo>
                  <a:pt x="6192740" y="4248047"/>
                </a:lnTo>
                <a:lnTo>
                  <a:pt x="0" y="4248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2752" y="9258300"/>
            <a:ext cx="925255" cy="860455"/>
          </a:xfrm>
          <a:custGeom>
            <a:avLst/>
            <a:gdLst/>
            <a:ahLst/>
            <a:cxnLst/>
            <a:rect r="r" b="b" t="t" l="l"/>
            <a:pathLst>
              <a:path h="860455" w="925255">
                <a:moveTo>
                  <a:pt x="0" y="0"/>
                </a:moveTo>
                <a:lnTo>
                  <a:pt x="925255" y="0"/>
                </a:lnTo>
                <a:lnTo>
                  <a:pt x="925255" y="860455"/>
                </a:lnTo>
                <a:lnTo>
                  <a:pt x="0" y="860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34118" y="-2988889"/>
            <a:ext cx="8633908" cy="8951543"/>
          </a:xfrm>
          <a:custGeom>
            <a:avLst/>
            <a:gdLst/>
            <a:ahLst/>
            <a:cxnLst/>
            <a:rect r="r" b="b" t="t" l="l"/>
            <a:pathLst>
              <a:path h="8951543" w="8633908">
                <a:moveTo>
                  <a:pt x="0" y="0"/>
                </a:moveTo>
                <a:lnTo>
                  <a:pt x="8633908" y="0"/>
                </a:lnTo>
                <a:lnTo>
                  <a:pt x="8633908" y="8951544"/>
                </a:lnTo>
                <a:lnTo>
                  <a:pt x="0" y="8951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500120" y="-3347154"/>
            <a:ext cx="9050940" cy="8427386"/>
          </a:xfrm>
          <a:custGeom>
            <a:avLst/>
            <a:gdLst/>
            <a:ahLst/>
            <a:cxnLst/>
            <a:rect r="r" b="b" t="t" l="l"/>
            <a:pathLst>
              <a:path h="8427386" w="9050940">
                <a:moveTo>
                  <a:pt x="0" y="0"/>
                </a:moveTo>
                <a:lnTo>
                  <a:pt x="9050940" y="0"/>
                </a:lnTo>
                <a:lnTo>
                  <a:pt x="9050940" y="8427386"/>
                </a:lnTo>
                <a:lnTo>
                  <a:pt x="0" y="8427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5072" y="357989"/>
            <a:ext cx="1458756" cy="1433815"/>
          </a:xfrm>
          <a:custGeom>
            <a:avLst/>
            <a:gdLst/>
            <a:ahLst/>
            <a:cxnLst/>
            <a:rect r="r" b="b" t="t" l="l"/>
            <a:pathLst>
              <a:path h="1433815" w="1458756">
                <a:moveTo>
                  <a:pt x="0" y="0"/>
                </a:moveTo>
                <a:lnTo>
                  <a:pt x="1458755" y="0"/>
                </a:lnTo>
                <a:lnTo>
                  <a:pt x="1458755" y="1433814"/>
                </a:lnTo>
                <a:lnTo>
                  <a:pt x="0" y="14338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4848786" y="2489427"/>
            <a:ext cx="4464438" cy="6307205"/>
            <a:chOff x="0" y="0"/>
            <a:chExt cx="5920294" cy="8363989"/>
          </a:xfrm>
        </p:grpSpPr>
        <p:sp>
          <p:nvSpPr>
            <p:cNvPr name="Freeform 8" id="8"/>
            <p:cNvSpPr/>
            <p:nvPr/>
          </p:nvSpPr>
          <p:spPr>
            <a:xfrm flipH="false" flipV="false" rot="0">
              <a:off x="0" y="0"/>
              <a:ext cx="5920359" cy="8364060"/>
            </a:xfrm>
            <a:custGeom>
              <a:avLst/>
              <a:gdLst/>
              <a:ahLst/>
              <a:cxnLst/>
              <a:rect r="r" b="b" t="t" l="l"/>
              <a:pathLst>
                <a:path h="8364060" w="5920359">
                  <a:moveTo>
                    <a:pt x="0" y="1394057"/>
                  </a:moveTo>
                  <a:cubicBezTo>
                    <a:pt x="0" y="624161"/>
                    <a:pt x="348107" y="0"/>
                    <a:pt x="777494" y="0"/>
                  </a:cubicBezTo>
                  <a:lnTo>
                    <a:pt x="5142865" y="0"/>
                  </a:lnTo>
                  <a:cubicBezTo>
                    <a:pt x="5572252" y="0"/>
                    <a:pt x="5920359" y="624161"/>
                    <a:pt x="5920359" y="1394057"/>
                  </a:cubicBezTo>
                  <a:lnTo>
                    <a:pt x="5920359" y="6970059"/>
                  </a:lnTo>
                  <a:cubicBezTo>
                    <a:pt x="5920359" y="7739955"/>
                    <a:pt x="5572252" y="8364060"/>
                    <a:pt x="5142865" y="8364060"/>
                  </a:cubicBezTo>
                  <a:lnTo>
                    <a:pt x="777494" y="8364060"/>
                  </a:lnTo>
                  <a:cubicBezTo>
                    <a:pt x="348107" y="8363888"/>
                    <a:pt x="0" y="7739955"/>
                    <a:pt x="0" y="6970059"/>
                  </a:cubicBezTo>
                  <a:close/>
                </a:path>
              </a:pathLst>
            </a:custGeom>
            <a:solidFill>
              <a:srgbClr val="FF9900"/>
            </a:solidFill>
          </p:spPr>
        </p:sp>
      </p:grpSp>
      <p:grpSp>
        <p:nvGrpSpPr>
          <p:cNvPr name="Group 9" id="9"/>
          <p:cNvGrpSpPr/>
          <p:nvPr/>
        </p:nvGrpSpPr>
        <p:grpSpPr>
          <a:xfrm rot="0">
            <a:off x="431511" y="2489427"/>
            <a:ext cx="4238619" cy="6307205"/>
            <a:chOff x="0" y="0"/>
            <a:chExt cx="4448004" cy="6618777"/>
          </a:xfrm>
        </p:grpSpPr>
        <p:sp>
          <p:nvSpPr>
            <p:cNvPr name="Freeform 10" id="10"/>
            <p:cNvSpPr/>
            <p:nvPr/>
          </p:nvSpPr>
          <p:spPr>
            <a:xfrm flipH="false" flipV="false" rot="0">
              <a:off x="0" y="0"/>
              <a:ext cx="4447921" cy="6618747"/>
            </a:xfrm>
            <a:custGeom>
              <a:avLst/>
              <a:gdLst/>
              <a:ahLst/>
              <a:cxnLst/>
              <a:rect r="r" b="b" t="t" l="l"/>
              <a:pathLst>
                <a:path h="6618747" w="4447921">
                  <a:moveTo>
                    <a:pt x="0" y="1103045"/>
                  </a:moveTo>
                  <a:cubicBezTo>
                    <a:pt x="0" y="493840"/>
                    <a:pt x="261493" y="0"/>
                    <a:pt x="584073" y="0"/>
                  </a:cubicBezTo>
                  <a:lnTo>
                    <a:pt x="3863848" y="0"/>
                  </a:lnTo>
                  <a:cubicBezTo>
                    <a:pt x="4186428" y="0"/>
                    <a:pt x="4447921" y="493840"/>
                    <a:pt x="4447921" y="1103045"/>
                  </a:cubicBezTo>
                  <a:lnTo>
                    <a:pt x="4447921" y="5515702"/>
                  </a:lnTo>
                  <a:cubicBezTo>
                    <a:pt x="4447921" y="6124907"/>
                    <a:pt x="4186428" y="6618747"/>
                    <a:pt x="3863848" y="6618747"/>
                  </a:cubicBezTo>
                  <a:lnTo>
                    <a:pt x="584073" y="6618747"/>
                  </a:lnTo>
                  <a:cubicBezTo>
                    <a:pt x="261493" y="6618747"/>
                    <a:pt x="0" y="6124907"/>
                    <a:pt x="0" y="5515702"/>
                  </a:cubicBezTo>
                  <a:close/>
                </a:path>
              </a:pathLst>
            </a:custGeom>
            <a:solidFill>
              <a:srgbClr val="131921"/>
            </a:solidFill>
          </p:spPr>
        </p:sp>
      </p:grpSp>
      <p:sp>
        <p:nvSpPr>
          <p:cNvPr name="Freeform 11" id="11"/>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6355716" y="-21129"/>
            <a:ext cx="2321057" cy="1740793"/>
          </a:xfrm>
          <a:custGeom>
            <a:avLst/>
            <a:gdLst/>
            <a:ahLst/>
            <a:cxnLst/>
            <a:rect r="r" b="b" t="t" l="l"/>
            <a:pathLst>
              <a:path h="1740793" w="2321057">
                <a:moveTo>
                  <a:pt x="0" y="0"/>
                </a:moveTo>
                <a:lnTo>
                  <a:pt x="2321057" y="0"/>
                </a:lnTo>
                <a:lnTo>
                  <a:pt x="2321057" y="1740793"/>
                </a:lnTo>
                <a:lnTo>
                  <a:pt x="0" y="174079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431511" y="3547082"/>
            <a:ext cx="4035670" cy="5140907"/>
            <a:chOff x="0" y="0"/>
            <a:chExt cx="5380894" cy="6854543"/>
          </a:xfrm>
        </p:grpSpPr>
        <p:sp>
          <p:nvSpPr>
            <p:cNvPr name="Freeform 14" id="14"/>
            <p:cNvSpPr/>
            <p:nvPr/>
          </p:nvSpPr>
          <p:spPr>
            <a:xfrm flipH="false" flipV="false" rot="0">
              <a:off x="0" y="0"/>
              <a:ext cx="5380894" cy="6854543"/>
            </a:xfrm>
            <a:custGeom>
              <a:avLst/>
              <a:gdLst/>
              <a:ahLst/>
              <a:cxnLst/>
              <a:rect r="r" b="b" t="t" l="l"/>
              <a:pathLst>
                <a:path h="6854543" w="5380894">
                  <a:moveTo>
                    <a:pt x="0" y="0"/>
                  </a:moveTo>
                  <a:lnTo>
                    <a:pt x="5380894" y="0"/>
                  </a:lnTo>
                  <a:lnTo>
                    <a:pt x="5380894" y="6854543"/>
                  </a:lnTo>
                  <a:lnTo>
                    <a:pt x="0" y="6854543"/>
                  </a:lnTo>
                  <a:close/>
                </a:path>
              </a:pathLst>
            </a:custGeom>
            <a:solidFill>
              <a:srgbClr val="000000">
                <a:alpha val="0"/>
              </a:srgbClr>
            </a:solidFill>
          </p:spPr>
        </p:sp>
        <p:sp>
          <p:nvSpPr>
            <p:cNvPr name="TextBox 15" id="15"/>
            <p:cNvSpPr txBox="true"/>
            <p:nvPr/>
          </p:nvSpPr>
          <p:spPr>
            <a:xfrm>
              <a:off x="0" y="-57150"/>
              <a:ext cx="5380894" cy="6911693"/>
            </a:xfrm>
            <a:prstGeom prst="rect">
              <a:avLst/>
            </a:prstGeom>
          </p:spPr>
          <p:txBody>
            <a:bodyPr anchor="t" rtlCol="false" tIns="0" lIns="0" bIns="0" rIns="0"/>
            <a:lstStyle/>
            <a:p>
              <a:pPr algn="l" marL="453388" indent="-226694" lvl="1">
                <a:lnSpc>
                  <a:spcPts val="3023"/>
                </a:lnSpc>
                <a:buFont typeface="Arial"/>
                <a:buChar char="•"/>
              </a:pPr>
              <a:r>
                <a:rPr lang="en-US" b="true" sz="2099">
                  <a:solidFill>
                    <a:srgbClr val="FF9501"/>
                  </a:solidFill>
                  <a:latin typeface="Roboto Bold"/>
                  <a:ea typeface="Roboto Bold"/>
                  <a:cs typeface="Roboto Bold"/>
                  <a:sym typeface="Roboto Bold"/>
                </a:rPr>
                <a:t>Consumer Reports: Educational campaigns and platform accountability.</a:t>
              </a:r>
            </a:p>
            <a:p>
              <a:pPr algn="l" marL="453388" indent="-226694" lvl="1">
                <a:lnSpc>
                  <a:spcPts val="3023"/>
                </a:lnSpc>
                <a:buFont typeface="Arial"/>
                <a:buChar char="•"/>
              </a:pPr>
              <a:r>
                <a:rPr lang="en-US" b="true" sz="2099">
                  <a:solidFill>
                    <a:srgbClr val="FF9501"/>
                  </a:solidFill>
                  <a:latin typeface="Roboto Bold"/>
                  <a:ea typeface="Roboto Bold"/>
                  <a:cs typeface="Roboto Bold"/>
                  <a:sym typeface="Roboto Bold"/>
                </a:rPr>
                <a:t>Consumer Federaton of America: FTC testimony and refulatory enforcement.</a:t>
              </a:r>
            </a:p>
            <a:p>
              <a:pPr algn="l" marL="453388" indent="-226694" lvl="1">
                <a:lnSpc>
                  <a:spcPts val="3023"/>
                </a:lnSpc>
                <a:buFont typeface="Arial"/>
                <a:buChar char="•"/>
              </a:pPr>
              <a:r>
                <a:rPr lang="en-US" b="true" sz="2099">
                  <a:solidFill>
                    <a:srgbClr val="FF9501"/>
                  </a:solidFill>
                  <a:latin typeface="Roboto Bold"/>
                  <a:ea typeface="Roboto Bold"/>
                  <a:cs typeface="Roboto Bold"/>
                  <a:sym typeface="Roboto Bold"/>
                </a:rPr>
                <a:t>UK Which? : Successfully influenced regulatory approaches to fake reviews</a:t>
              </a:r>
            </a:p>
            <a:p>
              <a:pPr algn="l" marL="453388" indent="-226694" lvl="1">
                <a:lnSpc>
                  <a:spcPts val="3023"/>
                </a:lnSpc>
                <a:buFont typeface="Arial"/>
                <a:buChar char="•"/>
              </a:pPr>
              <a:r>
                <a:rPr lang="en-US" b="true" sz="2099">
                  <a:solidFill>
                    <a:srgbClr val="FF9501"/>
                  </a:solidFill>
                  <a:latin typeface="Roboto Bold"/>
                  <a:ea typeface="Roboto Bold"/>
                  <a:cs typeface="Roboto Bold"/>
                  <a:sym typeface="Roboto Bold"/>
                </a:rPr>
                <a:t>CHOICE (Australia): Consumer guidance and accountability framework.</a:t>
              </a:r>
            </a:p>
          </p:txBody>
        </p:sp>
      </p:grpSp>
      <p:grpSp>
        <p:nvGrpSpPr>
          <p:cNvPr name="Group 16" id="16"/>
          <p:cNvGrpSpPr/>
          <p:nvPr/>
        </p:nvGrpSpPr>
        <p:grpSpPr>
          <a:xfrm rot="0">
            <a:off x="5063170" y="3223560"/>
            <a:ext cx="4035670" cy="5464429"/>
            <a:chOff x="0" y="0"/>
            <a:chExt cx="5380894" cy="7285905"/>
          </a:xfrm>
        </p:grpSpPr>
        <p:sp>
          <p:nvSpPr>
            <p:cNvPr name="Freeform 17" id="17"/>
            <p:cNvSpPr/>
            <p:nvPr/>
          </p:nvSpPr>
          <p:spPr>
            <a:xfrm flipH="false" flipV="false" rot="0">
              <a:off x="0" y="0"/>
              <a:ext cx="5380894" cy="7285905"/>
            </a:xfrm>
            <a:custGeom>
              <a:avLst/>
              <a:gdLst/>
              <a:ahLst/>
              <a:cxnLst/>
              <a:rect r="r" b="b" t="t" l="l"/>
              <a:pathLst>
                <a:path h="7285905" w="5380894">
                  <a:moveTo>
                    <a:pt x="0" y="0"/>
                  </a:moveTo>
                  <a:lnTo>
                    <a:pt x="5380894" y="0"/>
                  </a:lnTo>
                  <a:lnTo>
                    <a:pt x="5380894" y="7285905"/>
                  </a:lnTo>
                  <a:lnTo>
                    <a:pt x="0" y="7285905"/>
                  </a:lnTo>
                  <a:close/>
                </a:path>
              </a:pathLst>
            </a:custGeom>
            <a:solidFill>
              <a:srgbClr val="000000">
                <a:alpha val="0"/>
              </a:srgbClr>
            </a:solidFill>
          </p:spPr>
        </p:sp>
        <p:sp>
          <p:nvSpPr>
            <p:cNvPr name="TextBox 18" id="18"/>
            <p:cNvSpPr txBox="true"/>
            <p:nvPr/>
          </p:nvSpPr>
          <p:spPr>
            <a:xfrm>
              <a:off x="0" y="-57150"/>
              <a:ext cx="5380894" cy="7343055"/>
            </a:xfrm>
            <a:prstGeom prst="rect">
              <a:avLst/>
            </a:prstGeom>
          </p:spPr>
          <p:txBody>
            <a:bodyPr anchor="t" rtlCol="false" tIns="0" lIns="0" bIns="0" rIns="0"/>
            <a:lstStyle/>
            <a:p>
              <a:pPr algn="l" marL="453388" indent="-226694" lvl="1">
                <a:lnSpc>
                  <a:spcPts val="3023"/>
                </a:lnSpc>
                <a:buFont typeface="Arial"/>
                <a:buChar char="•"/>
              </a:pPr>
              <a:r>
                <a:rPr lang="en-US" b="true" sz="2099" i="true">
                  <a:solidFill>
                    <a:srgbClr val="151857"/>
                  </a:solidFill>
                  <a:latin typeface="Roboto Bold Italics"/>
                  <a:ea typeface="Roboto Bold Italics"/>
                  <a:cs typeface="Roboto Bold Italics"/>
                  <a:sym typeface="Roboto Bold Italics"/>
                </a:rPr>
                <a:t>Technological Arms Race: AI vs detection capabilities.</a:t>
              </a:r>
            </a:p>
            <a:p>
              <a:pPr algn="l" marL="453388" indent="-226694" lvl="1">
                <a:lnSpc>
                  <a:spcPts val="3023"/>
                </a:lnSpc>
                <a:buFont typeface="Arial"/>
                <a:buChar char="•"/>
              </a:pPr>
              <a:r>
                <a:rPr lang="en-US" b="true" sz="2099" i="true">
                  <a:solidFill>
                    <a:srgbClr val="151857"/>
                  </a:solidFill>
                  <a:latin typeface="Roboto Bold Italics"/>
                  <a:ea typeface="Roboto Bold Italics"/>
                  <a:cs typeface="Roboto Bold Italics"/>
                  <a:sym typeface="Roboto Bold Italics"/>
                </a:rPr>
                <a:t>Balancing Act: Authenticity without penalizing legitimate business.</a:t>
              </a:r>
            </a:p>
            <a:p>
              <a:pPr algn="l" marL="453388" indent="-226694" lvl="1">
                <a:lnSpc>
                  <a:spcPts val="3023"/>
                </a:lnSpc>
                <a:buFont typeface="Arial"/>
                <a:buChar char="•"/>
              </a:pPr>
              <a:r>
                <a:rPr lang="en-US" b="true" sz="2099" i="true">
                  <a:solidFill>
                    <a:srgbClr val="151857"/>
                  </a:solidFill>
                  <a:latin typeface="Roboto Bold Italics"/>
                  <a:ea typeface="Roboto Bold Italics"/>
                  <a:cs typeface="Roboto Bold Italics"/>
                  <a:sym typeface="Roboto Bold Italics"/>
                </a:rPr>
                <a:t>Accessibility: Ensuring verfication doesn’t create barriers.</a:t>
              </a:r>
            </a:p>
            <a:p>
              <a:pPr algn="l" marL="453388" indent="-226694" lvl="1">
                <a:lnSpc>
                  <a:spcPts val="3023"/>
                </a:lnSpc>
                <a:buFont typeface="Arial"/>
                <a:buChar char="•"/>
              </a:pPr>
              <a:r>
                <a:rPr lang="en-US" b="true" sz="2099" i="true">
                  <a:solidFill>
                    <a:srgbClr val="151857"/>
                  </a:solidFill>
                  <a:latin typeface="Roboto Bold Italics"/>
                  <a:ea typeface="Roboto Bold Italics"/>
                  <a:cs typeface="Roboto Bold Italics"/>
                  <a:sym typeface="Roboto Bold Italics"/>
                </a:rPr>
                <a:t>Scale: Platforms removing millions of fake reviews annually</a:t>
              </a:r>
            </a:p>
          </p:txBody>
        </p:sp>
      </p:grpSp>
      <p:grpSp>
        <p:nvGrpSpPr>
          <p:cNvPr name="Group 19" id="19"/>
          <p:cNvGrpSpPr/>
          <p:nvPr/>
        </p:nvGrpSpPr>
        <p:grpSpPr>
          <a:xfrm rot="-5400000">
            <a:off x="13201580" y="-27719"/>
            <a:ext cx="1203087" cy="7956108"/>
            <a:chOff x="0" y="0"/>
            <a:chExt cx="1462535" cy="9671857"/>
          </a:xfrm>
        </p:grpSpPr>
        <p:sp>
          <p:nvSpPr>
            <p:cNvPr name="Freeform 20" id="20"/>
            <p:cNvSpPr/>
            <p:nvPr/>
          </p:nvSpPr>
          <p:spPr>
            <a:xfrm flipH="false" flipV="false" rot="0">
              <a:off x="0" y="0"/>
              <a:ext cx="1462600" cy="9671928"/>
            </a:xfrm>
            <a:custGeom>
              <a:avLst/>
              <a:gdLst/>
              <a:ahLst/>
              <a:cxnLst/>
              <a:rect r="r" b="b" t="t" l="l"/>
              <a:pathLst>
                <a:path h="9671928" w="1462600">
                  <a:moveTo>
                    <a:pt x="0" y="1612045"/>
                  </a:moveTo>
                  <a:cubicBezTo>
                    <a:pt x="0" y="721760"/>
                    <a:pt x="85995" y="0"/>
                    <a:pt x="192070" y="0"/>
                  </a:cubicBezTo>
                  <a:lnTo>
                    <a:pt x="1270481" y="0"/>
                  </a:lnTo>
                  <a:cubicBezTo>
                    <a:pt x="1376555" y="0"/>
                    <a:pt x="1462600" y="721760"/>
                    <a:pt x="1462600" y="1612045"/>
                  </a:cubicBezTo>
                  <a:lnTo>
                    <a:pt x="1462600" y="8059959"/>
                  </a:lnTo>
                  <a:cubicBezTo>
                    <a:pt x="1462600" y="8950244"/>
                    <a:pt x="1376555" y="9671928"/>
                    <a:pt x="1270481" y="9671928"/>
                  </a:cubicBezTo>
                  <a:lnTo>
                    <a:pt x="192070" y="9671928"/>
                  </a:lnTo>
                  <a:cubicBezTo>
                    <a:pt x="85995" y="9671741"/>
                    <a:pt x="0" y="8950244"/>
                    <a:pt x="0" y="8059959"/>
                  </a:cubicBezTo>
                  <a:close/>
                </a:path>
              </a:pathLst>
            </a:custGeom>
            <a:solidFill>
              <a:srgbClr val="FF9900"/>
            </a:solidFill>
          </p:spPr>
        </p:sp>
      </p:grpSp>
      <p:grpSp>
        <p:nvGrpSpPr>
          <p:cNvPr name="Group 21" id="21"/>
          <p:cNvGrpSpPr/>
          <p:nvPr/>
        </p:nvGrpSpPr>
        <p:grpSpPr>
          <a:xfrm rot="0">
            <a:off x="13083861" y="3223560"/>
            <a:ext cx="1405435" cy="1090879"/>
            <a:chOff x="0" y="0"/>
            <a:chExt cx="1873913" cy="1454506"/>
          </a:xfrm>
        </p:grpSpPr>
        <p:sp>
          <p:nvSpPr>
            <p:cNvPr name="Freeform 22" id="22"/>
            <p:cNvSpPr/>
            <p:nvPr/>
          </p:nvSpPr>
          <p:spPr>
            <a:xfrm flipH="false" flipV="false" rot="0">
              <a:off x="0" y="0"/>
              <a:ext cx="1873913" cy="1454506"/>
            </a:xfrm>
            <a:custGeom>
              <a:avLst/>
              <a:gdLst/>
              <a:ahLst/>
              <a:cxnLst/>
              <a:rect r="r" b="b" t="t" l="l"/>
              <a:pathLst>
                <a:path h="1454506" w="1873913">
                  <a:moveTo>
                    <a:pt x="0" y="0"/>
                  </a:moveTo>
                  <a:lnTo>
                    <a:pt x="1873913" y="0"/>
                  </a:lnTo>
                  <a:lnTo>
                    <a:pt x="1873913" y="1454506"/>
                  </a:lnTo>
                  <a:lnTo>
                    <a:pt x="0" y="1454506"/>
                  </a:lnTo>
                  <a:close/>
                </a:path>
              </a:pathLst>
            </a:custGeom>
            <a:solidFill>
              <a:srgbClr val="000000">
                <a:alpha val="0"/>
              </a:srgbClr>
            </a:solidFill>
          </p:spPr>
        </p:sp>
        <p:sp>
          <p:nvSpPr>
            <p:cNvPr name="TextBox 23" id="23"/>
            <p:cNvSpPr txBox="true"/>
            <p:nvPr/>
          </p:nvSpPr>
          <p:spPr>
            <a:xfrm>
              <a:off x="0" y="-9525"/>
              <a:ext cx="1873913" cy="1464031"/>
            </a:xfrm>
            <a:prstGeom prst="rect">
              <a:avLst/>
            </a:prstGeom>
          </p:spPr>
          <p:txBody>
            <a:bodyPr anchor="t" rtlCol="false" tIns="0" lIns="0" bIns="0" rIns="0"/>
            <a:lstStyle/>
            <a:p>
              <a:pPr algn="l">
                <a:lnSpc>
                  <a:spcPts val="5759"/>
                </a:lnSpc>
              </a:pPr>
              <a:r>
                <a:rPr lang="en-US" sz="4800" b="true">
                  <a:solidFill>
                    <a:srgbClr val="151857"/>
                  </a:solidFill>
                  <a:latin typeface="Fira Sans Bold"/>
                  <a:ea typeface="Fira Sans Bold"/>
                  <a:cs typeface="Fira Sans Bold"/>
                  <a:sym typeface="Fira Sans Bold"/>
                </a:rPr>
                <a:t>16 %</a:t>
              </a:r>
            </a:p>
          </p:txBody>
        </p:sp>
      </p:grpSp>
      <p:grpSp>
        <p:nvGrpSpPr>
          <p:cNvPr name="Group 24" id="24"/>
          <p:cNvGrpSpPr/>
          <p:nvPr/>
        </p:nvGrpSpPr>
        <p:grpSpPr>
          <a:xfrm rot="0">
            <a:off x="10487722" y="4077000"/>
            <a:ext cx="7028523" cy="474878"/>
            <a:chOff x="0" y="0"/>
            <a:chExt cx="9371364" cy="633171"/>
          </a:xfrm>
        </p:grpSpPr>
        <p:sp>
          <p:nvSpPr>
            <p:cNvPr name="Freeform 25" id="25"/>
            <p:cNvSpPr/>
            <p:nvPr/>
          </p:nvSpPr>
          <p:spPr>
            <a:xfrm flipH="false" flipV="false" rot="0">
              <a:off x="0" y="0"/>
              <a:ext cx="9371364" cy="633171"/>
            </a:xfrm>
            <a:custGeom>
              <a:avLst/>
              <a:gdLst/>
              <a:ahLst/>
              <a:cxnLst/>
              <a:rect r="r" b="b" t="t" l="l"/>
              <a:pathLst>
                <a:path h="633171" w="9371364">
                  <a:moveTo>
                    <a:pt x="0" y="0"/>
                  </a:moveTo>
                  <a:lnTo>
                    <a:pt x="9371364" y="0"/>
                  </a:lnTo>
                  <a:lnTo>
                    <a:pt x="9371364" y="633171"/>
                  </a:lnTo>
                  <a:lnTo>
                    <a:pt x="0" y="633171"/>
                  </a:lnTo>
                  <a:close/>
                </a:path>
              </a:pathLst>
            </a:custGeom>
            <a:solidFill>
              <a:srgbClr val="000000">
                <a:alpha val="0"/>
              </a:srgbClr>
            </a:solidFill>
          </p:spPr>
        </p:sp>
        <p:sp>
          <p:nvSpPr>
            <p:cNvPr name="TextBox 26" id="26"/>
            <p:cNvSpPr txBox="true"/>
            <p:nvPr/>
          </p:nvSpPr>
          <p:spPr>
            <a:xfrm>
              <a:off x="0" y="-9525"/>
              <a:ext cx="9371364" cy="642696"/>
            </a:xfrm>
            <a:prstGeom prst="rect">
              <a:avLst/>
            </a:prstGeom>
          </p:spPr>
          <p:txBody>
            <a:bodyPr anchor="t" rtlCol="false" tIns="0" lIns="0" bIns="0" rIns="0"/>
            <a:lstStyle/>
            <a:p>
              <a:pPr algn="l">
                <a:lnSpc>
                  <a:spcPts val="2520"/>
                </a:lnSpc>
              </a:pPr>
              <a:r>
                <a:rPr lang="en-US" sz="2100" b="true">
                  <a:solidFill>
                    <a:srgbClr val="000000"/>
                  </a:solidFill>
                  <a:latin typeface="Fira Sans Medium"/>
                  <a:ea typeface="Fira Sans Medium"/>
                  <a:cs typeface="Fira Sans Medium"/>
                  <a:sym typeface="Fira Sans Medium"/>
                </a:rPr>
                <a:t>increase in fake review detection ( Trustpilot 2021 -2022)</a:t>
              </a:r>
            </a:p>
          </p:txBody>
        </p:sp>
      </p:grpSp>
      <p:grpSp>
        <p:nvGrpSpPr>
          <p:cNvPr name="Group 27" id="27"/>
          <p:cNvGrpSpPr/>
          <p:nvPr/>
        </p:nvGrpSpPr>
        <p:grpSpPr>
          <a:xfrm rot="-5400000">
            <a:off x="13129728" y="2067127"/>
            <a:ext cx="1313700" cy="7956108"/>
            <a:chOff x="0" y="0"/>
            <a:chExt cx="1597001" cy="9671857"/>
          </a:xfrm>
        </p:grpSpPr>
        <p:sp>
          <p:nvSpPr>
            <p:cNvPr name="Freeform 28" id="28"/>
            <p:cNvSpPr/>
            <p:nvPr/>
          </p:nvSpPr>
          <p:spPr>
            <a:xfrm flipH="false" flipV="false" rot="0">
              <a:off x="0" y="0"/>
              <a:ext cx="1597067" cy="9671928"/>
            </a:xfrm>
            <a:custGeom>
              <a:avLst/>
              <a:gdLst/>
              <a:ahLst/>
              <a:cxnLst/>
              <a:rect r="r" b="b" t="t" l="l"/>
              <a:pathLst>
                <a:path h="9671928" w="1597067">
                  <a:moveTo>
                    <a:pt x="0" y="1612045"/>
                  </a:moveTo>
                  <a:cubicBezTo>
                    <a:pt x="0" y="721760"/>
                    <a:pt x="93902" y="0"/>
                    <a:pt x="209729" y="0"/>
                  </a:cubicBezTo>
                  <a:lnTo>
                    <a:pt x="1387290" y="0"/>
                  </a:lnTo>
                  <a:cubicBezTo>
                    <a:pt x="1503117" y="0"/>
                    <a:pt x="1597067" y="721760"/>
                    <a:pt x="1597067" y="1612045"/>
                  </a:cubicBezTo>
                  <a:lnTo>
                    <a:pt x="1597067" y="8059959"/>
                  </a:lnTo>
                  <a:cubicBezTo>
                    <a:pt x="1597067" y="8950244"/>
                    <a:pt x="1503117" y="9671928"/>
                    <a:pt x="1387290" y="9671928"/>
                  </a:cubicBezTo>
                  <a:lnTo>
                    <a:pt x="209729" y="9671928"/>
                  </a:lnTo>
                  <a:cubicBezTo>
                    <a:pt x="93902" y="9671741"/>
                    <a:pt x="0" y="8950244"/>
                    <a:pt x="0" y="8059959"/>
                  </a:cubicBezTo>
                  <a:close/>
                </a:path>
              </a:pathLst>
            </a:custGeom>
            <a:solidFill>
              <a:srgbClr val="131921"/>
            </a:solidFill>
          </p:spPr>
        </p:sp>
      </p:grpSp>
      <p:grpSp>
        <p:nvGrpSpPr>
          <p:cNvPr name="Group 29" id="29"/>
          <p:cNvGrpSpPr/>
          <p:nvPr/>
        </p:nvGrpSpPr>
        <p:grpSpPr>
          <a:xfrm rot="0">
            <a:off x="12820289" y="5223278"/>
            <a:ext cx="1932578" cy="1090879"/>
            <a:chOff x="0" y="0"/>
            <a:chExt cx="2576771" cy="1454506"/>
          </a:xfrm>
        </p:grpSpPr>
        <p:sp>
          <p:nvSpPr>
            <p:cNvPr name="Freeform 30" id="30"/>
            <p:cNvSpPr/>
            <p:nvPr/>
          </p:nvSpPr>
          <p:spPr>
            <a:xfrm flipH="false" flipV="false" rot="0">
              <a:off x="0" y="0"/>
              <a:ext cx="2576771" cy="1454506"/>
            </a:xfrm>
            <a:custGeom>
              <a:avLst/>
              <a:gdLst/>
              <a:ahLst/>
              <a:cxnLst/>
              <a:rect r="r" b="b" t="t" l="l"/>
              <a:pathLst>
                <a:path h="1454506" w="2576771">
                  <a:moveTo>
                    <a:pt x="0" y="0"/>
                  </a:moveTo>
                  <a:lnTo>
                    <a:pt x="2576771" y="0"/>
                  </a:lnTo>
                  <a:lnTo>
                    <a:pt x="2576771" y="1454506"/>
                  </a:lnTo>
                  <a:lnTo>
                    <a:pt x="0" y="1454506"/>
                  </a:lnTo>
                  <a:close/>
                </a:path>
              </a:pathLst>
            </a:custGeom>
            <a:solidFill>
              <a:srgbClr val="000000">
                <a:alpha val="0"/>
              </a:srgbClr>
            </a:solidFill>
          </p:spPr>
        </p:sp>
        <p:sp>
          <p:nvSpPr>
            <p:cNvPr name="TextBox 31" id="31"/>
            <p:cNvSpPr txBox="true"/>
            <p:nvPr/>
          </p:nvSpPr>
          <p:spPr>
            <a:xfrm>
              <a:off x="0" y="-9525"/>
              <a:ext cx="2576771" cy="1464031"/>
            </a:xfrm>
            <a:prstGeom prst="rect">
              <a:avLst/>
            </a:prstGeom>
          </p:spPr>
          <p:txBody>
            <a:bodyPr anchor="t" rtlCol="false" tIns="0" lIns="0" bIns="0" rIns="0"/>
            <a:lstStyle/>
            <a:p>
              <a:pPr algn="l">
                <a:lnSpc>
                  <a:spcPts val="5759"/>
                </a:lnSpc>
              </a:pPr>
              <a:r>
                <a:rPr lang="en-US" sz="4800" b="true">
                  <a:solidFill>
                    <a:srgbClr val="FF9900"/>
                  </a:solidFill>
                  <a:latin typeface="Fira Sans Bold"/>
                  <a:ea typeface="Fira Sans Bold"/>
                  <a:cs typeface="Fira Sans Bold"/>
                  <a:sym typeface="Fira Sans Bold"/>
                </a:rPr>
                <a:t>5 -9 %</a:t>
              </a:r>
            </a:p>
          </p:txBody>
        </p:sp>
      </p:grpSp>
      <p:grpSp>
        <p:nvGrpSpPr>
          <p:cNvPr name="Group 32" id="32"/>
          <p:cNvGrpSpPr/>
          <p:nvPr/>
        </p:nvGrpSpPr>
        <p:grpSpPr>
          <a:xfrm rot="0">
            <a:off x="11395102" y="5989875"/>
            <a:ext cx="5028899" cy="474878"/>
            <a:chOff x="0" y="0"/>
            <a:chExt cx="6705199" cy="633171"/>
          </a:xfrm>
        </p:grpSpPr>
        <p:sp>
          <p:nvSpPr>
            <p:cNvPr name="Freeform 33" id="33"/>
            <p:cNvSpPr/>
            <p:nvPr/>
          </p:nvSpPr>
          <p:spPr>
            <a:xfrm flipH="false" flipV="false" rot="0">
              <a:off x="0" y="0"/>
              <a:ext cx="6705198" cy="633171"/>
            </a:xfrm>
            <a:custGeom>
              <a:avLst/>
              <a:gdLst/>
              <a:ahLst/>
              <a:cxnLst/>
              <a:rect r="r" b="b" t="t" l="l"/>
              <a:pathLst>
                <a:path h="633171" w="6705198">
                  <a:moveTo>
                    <a:pt x="0" y="0"/>
                  </a:moveTo>
                  <a:lnTo>
                    <a:pt x="6705198" y="0"/>
                  </a:lnTo>
                  <a:lnTo>
                    <a:pt x="6705198" y="633171"/>
                  </a:lnTo>
                  <a:lnTo>
                    <a:pt x="0" y="633171"/>
                  </a:lnTo>
                  <a:close/>
                </a:path>
              </a:pathLst>
            </a:custGeom>
            <a:solidFill>
              <a:srgbClr val="FF9501">
                <a:alpha val="0"/>
              </a:srgbClr>
            </a:solidFill>
          </p:spPr>
        </p:sp>
        <p:sp>
          <p:nvSpPr>
            <p:cNvPr name="TextBox 34" id="34"/>
            <p:cNvSpPr txBox="true"/>
            <p:nvPr/>
          </p:nvSpPr>
          <p:spPr>
            <a:xfrm>
              <a:off x="0" y="-9525"/>
              <a:ext cx="6705199" cy="642696"/>
            </a:xfrm>
            <a:prstGeom prst="rect">
              <a:avLst/>
            </a:prstGeom>
          </p:spPr>
          <p:txBody>
            <a:bodyPr anchor="t" rtlCol="false" tIns="0" lIns="0" bIns="0" rIns="0"/>
            <a:lstStyle/>
            <a:p>
              <a:pPr algn="l">
                <a:lnSpc>
                  <a:spcPts val="2520"/>
                </a:lnSpc>
              </a:pPr>
              <a:r>
                <a:rPr lang="en-US" sz="2100" b="true">
                  <a:solidFill>
                    <a:srgbClr val="FF9501"/>
                  </a:solidFill>
                  <a:latin typeface="Fira Sans Medium"/>
                  <a:ea typeface="Fira Sans Medium"/>
                  <a:cs typeface="Fira Sans Medium"/>
                  <a:sym typeface="Fira Sans Medium"/>
                </a:rPr>
                <a:t>revenue increase per 1-star rating boost</a:t>
              </a:r>
            </a:p>
          </p:txBody>
        </p:sp>
      </p:grpSp>
      <p:sp>
        <p:nvSpPr>
          <p:cNvPr name="TextBox 35" id="35"/>
          <p:cNvSpPr txBox="true"/>
          <p:nvPr/>
        </p:nvSpPr>
        <p:spPr>
          <a:xfrm rot="0">
            <a:off x="2996556" y="986239"/>
            <a:ext cx="11762938" cy="733424"/>
          </a:xfrm>
          <a:prstGeom prst="rect">
            <a:avLst/>
          </a:prstGeom>
        </p:spPr>
        <p:txBody>
          <a:bodyPr anchor="t" rtlCol="false" tIns="0" lIns="0" bIns="0" rIns="0">
            <a:spAutoFit/>
          </a:bodyPr>
          <a:lstStyle/>
          <a:p>
            <a:pPr algn="ctr">
              <a:lnSpc>
                <a:spcPts val="5850"/>
              </a:lnSpc>
            </a:pPr>
            <a:r>
              <a:rPr lang="en-US" b="true" sz="4500" i="true" spc="135">
                <a:solidFill>
                  <a:srgbClr val="151857"/>
                </a:solidFill>
                <a:latin typeface="Fira Sans Bold Italics"/>
                <a:ea typeface="Fira Sans Bold Italics"/>
                <a:cs typeface="Fira Sans Bold Italics"/>
                <a:sym typeface="Fira Sans Bold Italics"/>
              </a:rPr>
              <a:t>Success Stories &amp; Ongoing Challenges</a:t>
            </a:r>
          </a:p>
        </p:txBody>
      </p:sp>
      <p:sp>
        <p:nvSpPr>
          <p:cNvPr name="TextBox 36" id="36"/>
          <p:cNvSpPr txBox="true"/>
          <p:nvPr/>
        </p:nvSpPr>
        <p:spPr>
          <a:xfrm rot="0">
            <a:off x="601203" y="2791126"/>
            <a:ext cx="3899234" cy="432434"/>
          </a:xfrm>
          <a:prstGeom prst="rect">
            <a:avLst/>
          </a:prstGeom>
        </p:spPr>
        <p:txBody>
          <a:bodyPr anchor="t" rtlCol="false" tIns="0" lIns="0" bIns="0" rIns="0">
            <a:spAutoFit/>
          </a:bodyPr>
          <a:lstStyle/>
          <a:p>
            <a:pPr algn="ctr">
              <a:lnSpc>
                <a:spcPts val="3510"/>
              </a:lnSpc>
            </a:pPr>
            <a:r>
              <a:rPr lang="en-US" b="true" sz="2700" i="true" spc="81">
                <a:solidFill>
                  <a:srgbClr val="FF9501"/>
                </a:solidFill>
                <a:latin typeface="Fira Sans Heavy Italics"/>
                <a:ea typeface="Fira Sans Heavy Italics"/>
                <a:cs typeface="Fira Sans Heavy Italics"/>
                <a:sym typeface="Fira Sans Heavy Italics"/>
              </a:rPr>
              <a:t>Leading Organizations</a:t>
            </a:r>
          </a:p>
        </p:txBody>
      </p:sp>
      <p:sp>
        <p:nvSpPr>
          <p:cNvPr name="TextBox 37" id="37"/>
          <p:cNvSpPr txBox="true"/>
          <p:nvPr/>
        </p:nvSpPr>
        <p:spPr>
          <a:xfrm rot="0">
            <a:off x="5304809" y="2537761"/>
            <a:ext cx="3552393" cy="487679"/>
          </a:xfrm>
          <a:prstGeom prst="rect">
            <a:avLst/>
          </a:prstGeom>
        </p:spPr>
        <p:txBody>
          <a:bodyPr anchor="t" rtlCol="false" tIns="0" lIns="0" bIns="0" rIns="0">
            <a:spAutoFit/>
          </a:bodyPr>
          <a:lstStyle/>
          <a:p>
            <a:pPr algn="just">
              <a:lnSpc>
                <a:spcPts val="4050"/>
              </a:lnSpc>
            </a:pPr>
            <a:r>
              <a:rPr lang="en-US" b="true" sz="2700" i="true" spc="81">
                <a:solidFill>
                  <a:srgbClr val="151857"/>
                </a:solidFill>
                <a:latin typeface="Fira Sans Bold Italics"/>
                <a:ea typeface="Fira Sans Bold Italics"/>
                <a:cs typeface="Fira Sans Bold Italics"/>
                <a:sym typeface="Fira Sans Bold Italics"/>
              </a:rPr>
              <a:t>Current Challenges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7F7"/>
        </a:solidFill>
      </p:bgPr>
    </p:bg>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4379" y="-4048310"/>
            <a:ext cx="10744549" cy="11189235"/>
          </a:xfrm>
          <a:custGeom>
            <a:avLst/>
            <a:gdLst/>
            <a:ahLst/>
            <a:cxnLst/>
            <a:rect r="r" b="b" t="t" l="l"/>
            <a:pathLst>
              <a:path h="11189235" w="10744549">
                <a:moveTo>
                  <a:pt x="0" y="0"/>
                </a:moveTo>
                <a:lnTo>
                  <a:pt x="10744549" y="0"/>
                </a:lnTo>
                <a:lnTo>
                  <a:pt x="10744549" y="11189235"/>
                </a:lnTo>
                <a:lnTo>
                  <a:pt x="0" y="11189235"/>
                </a:lnTo>
                <a:lnTo>
                  <a:pt x="0" y="0"/>
                </a:lnTo>
                <a:close/>
              </a:path>
            </a:pathLst>
          </a:custGeom>
          <a:blipFill>
            <a:blip r:embed="rId6">
              <a:extLst>
                <a:ext uri="{96DAC541-7B7A-43D3-8B79-37D633B846F1}">
                  <asvg:svgBlip xmlns:asvg="http://schemas.microsoft.com/office/drawing/2016/SVG/main" r:embed="rId7"/>
                </a:ext>
              </a:extLst>
            </a:blip>
            <a:stretch>
              <a:fillRect l="0" t="0" r="-7654" b="-7179"/>
            </a:stretch>
          </a:blipFill>
        </p:spPr>
      </p:sp>
      <p:sp>
        <p:nvSpPr>
          <p:cNvPr name="Freeform 5" id="5"/>
          <p:cNvSpPr/>
          <p:nvPr/>
        </p:nvSpPr>
        <p:spPr>
          <a:xfrm flipH="false" flipV="false" rot="0">
            <a:off x="-6333555" y="-4528284"/>
            <a:ext cx="10387412" cy="9671784"/>
          </a:xfrm>
          <a:custGeom>
            <a:avLst/>
            <a:gdLst/>
            <a:ahLst/>
            <a:cxnLst/>
            <a:rect r="r" b="b" t="t" l="l"/>
            <a:pathLst>
              <a:path h="9671784" w="10387412">
                <a:moveTo>
                  <a:pt x="0" y="0"/>
                </a:moveTo>
                <a:lnTo>
                  <a:pt x="10387411" y="0"/>
                </a:lnTo>
                <a:lnTo>
                  <a:pt x="10387411" y="9671784"/>
                </a:lnTo>
                <a:lnTo>
                  <a:pt x="0" y="9671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11679" y="5659903"/>
            <a:ext cx="3243262" cy="605504"/>
          </a:xfrm>
          <a:custGeom>
            <a:avLst/>
            <a:gdLst/>
            <a:ahLst/>
            <a:cxnLst/>
            <a:rect r="r" b="b" t="t" l="l"/>
            <a:pathLst>
              <a:path h="605504" w="3243262">
                <a:moveTo>
                  <a:pt x="0" y="0"/>
                </a:moveTo>
                <a:lnTo>
                  <a:pt x="3243263" y="0"/>
                </a:lnTo>
                <a:lnTo>
                  <a:pt x="3243263" y="605503"/>
                </a:lnTo>
                <a:lnTo>
                  <a:pt x="0" y="605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51020" y="790068"/>
            <a:ext cx="2291988" cy="2252802"/>
          </a:xfrm>
          <a:custGeom>
            <a:avLst/>
            <a:gdLst/>
            <a:ahLst/>
            <a:cxnLst/>
            <a:rect r="r" b="b" t="t" l="l"/>
            <a:pathLst>
              <a:path h="2252802" w="2291988">
                <a:moveTo>
                  <a:pt x="0" y="0"/>
                </a:moveTo>
                <a:lnTo>
                  <a:pt x="2291989" y="0"/>
                </a:lnTo>
                <a:lnTo>
                  <a:pt x="2291989" y="2252802"/>
                </a:lnTo>
                <a:lnTo>
                  <a:pt x="0" y="22528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84831" y="5450790"/>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4"/>
            <a:stretch>
              <a:fillRect l="0" t="0" r="0" b="0"/>
            </a:stretch>
          </a:blipFill>
        </p:spPr>
      </p:sp>
      <p:sp>
        <p:nvSpPr>
          <p:cNvPr name="TextBox 9" id="9"/>
          <p:cNvSpPr txBox="true"/>
          <p:nvPr/>
        </p:nvSpPr>
        <p:spPr>
          <a:xfrm rot="0">
            <a:off x="5472272" y="4175907"/>
            <a:ext cx="9418043" cy="1678306"/>
          </a:xfrm>
          <a:prstGeom prst="rect">
            <a:avLst/>
          </a:prstGeom>
        </p:spPr>
        <p:txBody>
          <a:bodyPr anchor="t" rtlCol="false" tIns="0" lIns="0" bIns="0" rIns="0">
            <a:spAutoFit/>
          </a:bodyPr>
          <a:lstStyle/>
          <a:p>
            <a:pPr algn="ctr">
              <a:lnSpc>
                <a:spcPts val="6719"/>
              </a:lnSpc>
            </a:pPr>
            <a:r>
              <a:rPr lang="en-US" sz="4799" b="true">
                <a:solidFill>
                  <a:srgbClr val="000000"/>
                </a:solidFill>
                <a:latin typeface="Fira Sans Bold"/>
                <a:ea typeface="Fira Sans Bold"/>
                <a:cs typeface="Fira Sans Bold"/>
                <a:sym typeface="Fira Sans Bold"/>
              </a:rPr>
              <a:t>Government Officials' perspective</a:t>
            </a:r>
          </a:p>
          <a:p>
            <a:pPr algn="ctr">
              <a:lnSpc>
                <a:spcPts val="671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2958" y="-6221971"/>
            <a:ext cx="11961977" cy="11586973"/>
          </a:xfrm>
          <a:custGeom>
            <a:avLst/>
            <a:gdLst/>
            <a:ahLst/>
            <a:cxnLst/>
            <a:rect r="r" b="b" t="t" l="l"/>
            <a:pathLst>
              <a:path h="11586973" w="11961977">
                <a:moveTo>
                  <a:pt x="0" y="0"/>
                </a:moveTo>
                <a:lnTo>
                  <a:pt x="11961977" y="0"/>
                </a:lnTo>
                <a:lnTo>
                  <a:pt x="11961977" y="11586974"/>
                </a:lnTo>
                <a:lnTo>
                  <a:pt x="0" y="11586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32137" y="371214"/>
            <a:ext cx="12166440" cy="1571625"/>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Fira Sans Bold"/>
                <a:ea typeface="Fira Sans Bold"/>
                <a:cs typeface="Fira Sans Bold"/>
                <a:sym typeface="Fira Sans Bold"/>
              </a:rPr>
              <a:t>Legislative</a:t>
            </a:r>
            <a:r>
              <a:rPr lang="en-US" b="true" sz="4500">
                <a:solidFill>
                  <a:srgbClr val="000000"/>
                </a:solidFill>
                <a:latin typeface="Fira Sans Bold"/>
                <a:ea typeface="Fira Sans Bold"/>
                <a:cs typeface="Fira Sans Bold"/>
                <a:sym typeface="Fira Sans Bold"/>
              </a:rPr>
              <a:t> perspective: Existing Legal Frameworks</a:t>
            </a:r>
          </a:p>
        </p:txBody>
      </p:sp>
      <p:grpSp>
        <p:nvGrpSpPr>
          <p:cNvPr name="Group 4" id="4"/>
          <p:cNvGrpSpPr/>
          <p:nvPr/>
        </p:nvGrpSpPr>
        <p:grpSpPr>
          <a:xfrm rot="0">
            <a:off x="2390113" y="2520919"/>
            <a:ext cx="13882628" cy="1416521"/>
            <a:chOff x="0" y="0"/>
            <a:chExt cx="18510171" cy="1888694"/>
          </a:xfrm>
        </p:grpSpPr>
        <p:grpSp>
          <p:nvGrpSpPr>
            <p:cNvPr name="Group 5" id="5"/>
            <p:cNvGrpSpPr/>
            <p:nvPr/>
          </p:nvGrpSpPr>
          <p:grpSpPr>
            <a:xfrm rot="5400000">
              <a:off x="11054511" y="-5798756"/>
              <a:ext cx="1656903" cy="13254416"/>
              <a:chOff x="0" y="0"/>
              <a:chExt cx="660400" cy="5282876"/>
            </a:xfrm>
          </p:grpSpPr>
          <p:sp>
            <p:nvSpPr>
              <p:cNvPr name="Freeform 6" id="6"/>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7" id="7"/>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0" y="0"/>
              <a:ext cx="5554983" cy="1888694"/>
            </a:xfrm>
            <a:custGeom>
              <a:avLst/>
              <a:gdLst/>
              <a:ahLst/>
              <a:cxnLst/>
              <a:rect r="r" b="b" t="t" l="l"/>
              <a:pathLst>
                <a:path h="1888694" w="5554983">
                  <a:moveTo>
                    <a:pt x="0" y="0"/>
                  </a:moveTo>
                  <a:lnTo>
                    <a:pt x="5554983" y="0"/>
                  </a:lnTo>
                  <a:lnTo>
                    <a:pt x="5554983" y="1888694"/>
                  </a:lnTo>
                  <a:lnTo>
                    <a:pt x="0" y="1888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386675" y="203577"/>
              <a:ext cx="10694995" cy="1212826"/>
            </a:xfrm>
            <a:prstGeom prst="rect">
              <a:avLst/>
            </a:prstGeom>
          </p:spPr>
          <p:txBody>
            <a:bodyPr anchor="t" rtlCol="false" tIns="0" lIns="0" bIns="0" rIns="0">
              <a:spAutoFit/>
            </a:bodyPr>
            <a:lstStyle/>
            <a:p>
              <a:pPr algn="l">
                <a:lnSpc>
                  <a:spcPts val="3675"/>
                </a:lnSpc>
                <a:spcBef>
                  <a:spcPct val="0"/>
                </a:spcBef>
              </a:pPr>
              <a:r>
                <a:rPr lang="en-US" b="true" sz="2625">
                  <a:solidFill>
                    <a:srgbClr val="FAF7F7"/>
                  </a:solidFill>
                  <a:latin typeface="Fira Sans Bold"/>
                  <a:ea typeface="Fira Sans Bold"/>
                  <a:cs typeface="Fira Sans Bold"/>
                  <a:sym typeface="Fira Sans Bold"/>
                </a:rPr>
                <a:t>PROHIBITS UNFAIR OR DECEPTIVE ACTS OR PRACTICES IN COMMERCE.</a:t>
              </a:r>
            </a:p>
          </p:txBody>
        </p:sp>
        <p:sp>
          <p:nvSpPr>
            <p:cNvPr name="TextBox 10" id="10"/>
            <p:cNvSpPr txBox="true"/>
            <p:nvPr/>
          </p:nvSpPr>
          <p:spPr>
            <a:xfrm rot="0">
              <a:off x="0" y="639874"/>
              <a:ext cx="5554983" cy="571500"/>
            </a:xfrm>
            <a:prstGeom prst="rect">
              <a:avLst/>
            </a:prstGeom>
          </p:spPr>
          <p:txBody>
            <a:bodyPr anchor="t" rtlCol="false" tIns="0" lIns="0" bIns="0" rIns="0">
              <a:spAutoFit/>
            </a:bodyPr>
            <a:lstStyle/>
            <a:p>
              <a:pPr algn="ctr">
                <a:lnSpc>
                  <a:spcPts val="3749"/>
                </a:lnSpc>
                <a:spcBef>
                  <a:spcPct val="0"/>
                </a:spcBef>
              </a:pPr>
              <a:r>
                <a:rPr lang="en-US" b="true" sz="2499" spc="74">
                  <a:solidFill>
                    <a:srgbClr val="000000"/>
                  </a:solidFill>
                  <a:latin typeface="Fira Sans Bold"/>
                  <a:ea typeface="Fira Sans Bold"/>
                  <a:cs typeface="Fira Sans Bold"/>
                  <a:sym typeface="Fira Sans Bold"/>
                </a:rPr>
                <a:t>FTC Act Section 5</a:t>
              </a:r>
            </a:p>
          </p:txBody>
        </p:sp>
      </p:grpSp>
      <p:grpSp>
        <p:nvGrpSpPr>
          <p:cNvPr name="Group 11" id="11"/>
          <p:cNvGrpSpPr/>
          <p:nvPr/>
        </p:nvGrpSpPr>
        <p:grpSpPr>
          <a:xfrm rot="0">
            <a:off x="2390113" y="3945172"/>
            <a:ext cx="13871589" cy="1419831"/>
            <a:chOff x="0" y="0"/>
            <a:chExt cx="18495452" cy="1893108"/>
          </a:xfrm>
        </p:grpSpPr>
        <p:grpSp>
          <p:nvGrpSpPr>
            <p:cNvPr name="Group 12" id="12"/>
            <p:cNvGrpSpPr/>
            <p:nvPr/>
          </p:nvGrpSpPr>
          <p:grpSpPr>
            <a:xfrm rot="5400000">
              <a:off x="11039793" y="-5798756"/>
              <a:ext cx="1656903" cy="13254416"/>
              <a:chOff x="0" y="0"/>
              <a:chExt cx="660400" cy="5282876"/>
            </a:xfrm>
          </p:grpSpPr>
          <p:sp>
            <p:nvSpPr>
              <p:cNvPr name="Freeform 13" id="13"/>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FF9501"/>
              </a:solidFill>
            </p:spPr>
          </p:sp>
          <p:sp>
            <p:nvSpPr>
              <p:cNvPr name="TextBox 14" id="14"/>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15" id="15"/>
            <p:cNvSpPr txBox="true"/>
            <p:nvPr/>
          </p:nvSpPr>
          <p:spPr>
            <a:xfrm rot="0">
              <a:off x="7386675" y="261116"/>
              <a:ext cx="9676460" cy="1187696"/>
            </a:xfrm>
            <a:prstGeom prst="rect">
              <a:avLst/>
            </a:prstGeom>
          </p:spPr>
          <p:txBody>
            <a:bodyPr anchor="t" rtlCol="false" tIns="0" lIns="0" bIns="0" rIns="0">
              <a:spAutoFit/>
            </a:bodyPr>
            <a:lstStyle/>
            <a:p>
              <a:pPr algn="l">
                <a:lnSpc>
                  <a:spcPts val="3664"/>
                </a:lnSpc>
                <a:spcBef>
                  <a:spcPct val="0"/>
                </a:spcBef>
              </a:pPr>
              <a:r>
                <a:rPr lang="en-US" b="true" sz="2617">
                  <a:solidFill>
                    <a:srgbClr val="000000"/>
                  </a:solidFill>
                  <a:latin typeface="Fira Sans Bold"/>
                  <a:ea typeface="Fira Sans Bold"/>
                  <a:cs typeface="Fira Sans Bold"/>
                  <a:sym typeface="Fira Sans Bold"/>
                </a:rPr>
                <a:t>REQUIRES PLATFORMS TO ADDRESS RISKS OF MANIPULATED CONTENT.</a:t>
              </a:r>
            </a:p>
          </p:txBody>
        </p:sp>
        <p:sp>
          <p:nvSpPr>
            <p:cNvPr name="Freeform 16" id="16"/>
            <p:cNvSpPr/>
            <p:nvPr/>
          </p:nvSpPr>
          <p:spPr>
            <a:xfrm flipH="false" flipV="false" rot="0">
              <a:off x="0" y="4413"/>
              <a:ext cx="5554983" cy="1888694"/>
            </a:xfrm>
            <a:custGeom>
              <a:avLst/>
              <a:gdLst/>
              <a:ahLst/>
              <a:cxnLst/>
              <a:rect r="r" b="b" t="t" l="l"/>
              <a:pathLst>
                <a:path h="1888694" w="5554983">
                  <a:moveTo>
                    <a:pt x="0" y="0"/>
                  </a:moveTo>
                  <a:lnTo>
                    <a:pt x="5554983" y="0"/>
                  </a:lnTo>
                  <a:lnTo>
                    <a:pt x="5554983" y="1888695"/>
                  </a:lnTo>
                  <a:lnTo>
                    <a:pt x="0" y="1888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78026" y="261116"/>
              <a:ext cx="3398931" cy="1140883"/>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FFFFFF"/>
                  </a:solidFill>
                  <a:latin typeface="Fira Sans Bold"/>
                  <a:ea typeface="Fira Sans Bold"/>
                  <a:cs typeface="Fira Sans Bold"/>
                  <a:sym typeface="Fira Sans Bold"/>
                </a:rPr>
                <a:t>EU Digital Services Act</a:t>
              </a:r>
            </a:p>
          </p:txBody>
        </p:sp>
      </p:grpSp>
      <p:grpSp>
        <p:nvGrpSpPr>
          <p:cNvPr name="Group 18" id="18"/>
          <p:cNvGrpSpPr/>
          <p:nvPr/>
        </p:nvGrpSpPr>
        <p:grpSpPr>
          <a:xfrm rot="0">
            <a:off x="2390113" y="5365003"/>
            <a:ext cx="13871589" cy="1416521"/>
            <a:chOff x="0" y="0"/>
            <a:chExt cx="18495452" cy="1888694"/>
          </a:xfrm>
        </p:grpSpPr>
        <p:grpSp>
          <p:nvGrpSpPr>
            <p:cNvPr name="Group 19" id="19"/>
            <p:cNvGrpSpPr/>
            <p:nvPr/>
          </p:nvGrpSpPr>
          <p:grpSpPr>
            <a:xfrm rot="5400000">
              <a:off x="11039793" y="-5798756"/>
              <a:ext cx="1656903" cy="13254416"/>
              <a:chOff x="0" y="0"/>
              <a:chExt cx="660400" cy="5282876"/>
            </a:xfrm>
          </p:grpSpPr>
          <p:sp>
            <p:nvSpPr>
              <p:cNvPr name="Freeform 20" id="20"/>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21" id="21"/>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22" id="22"/>
            <p:cNvSpPr txBox="true"/>
            <p:nvPr/>
          </p:nvSpPr>
          <p:spPr>
            <a:xfrm rot="0">
              <a:off x="7220447" y="150284"/>
              <a:ext cx="10008915" cy="1212826"/>
            </a:xfrm>
            <a:prstGeom prst="rect">
              <a:avLst/>
            </a:prstGeom>
          </p:spPr>
          <p:txBody>
            <a:bodyPr anchor="t" rtlCol="false" tIns="0" lIns="0" bIns="0" rIns="0">
              <a:spAutoFit/>
            </a:bodyPr>
            <a:lstStyle/>
            <a:p>
              <a:pPr algn="l">
                <a:lnSpc>
                  <a:spcPts val="3675"/>
                </a:lnSpc>
                <a:spcBef>
                  <a:spcPct val="0"/>
                </a:spcBef>
              </a:pPr>
              <a:r>
                <a:rPr lang="en-US" b="true" sz="2625">
                  <a:solidFill>
                    <a:srgbClr val="FAF7F7"/>
                  </a:solidFill>
                  <a:latin typeface="Fira Sans Bold"/>
                  <a:ea typeface="Fira Sans Bold"/>
                  <a:cs typeface="Fira Sans Bold"/>
                  <a:sym typeface="Fira Sans Bold"/>
                </a:rPr>
                <a:t>IN VARIOUS JURISDICTIONS THAT ADDRESS FALSE ADVERTISING.</a:t>
              </a:r>
            </a:p>
          </p:txBody>
        </p:sp>
        <p:sp>
          <p:nvSpPr>
            <p:cNvPr name="Freeform 23" id="23"/>
            <p:cNvSpPr/>
            <p:nvPr/>
          </p:nvSpPr>
          <p:spPr>
            <a:xfrm flipH="false" flipV="false" rot="0">
              <a:off x="0" y="0"/>
              <a:ext cx="5554983" cy="1888694"/>
            </a:xfrm>
            <a:custGeom>
              <a:avLst/>
              <a:gdLst/>
              <a:ahLst/>
              <a:cxnLst/>
              <a:rect r="r" b="b" t="t" l="l"/>
              <a:pathLst>
                <a:path h="1888694" w="5554983">
                  <a:moveTo>
                    <a:pt x="0" y="0"/>
                  </a:moveTo>
                  <a:lnTo>
                    <a:pt x="5554983" y="0"/>
                  </a:lnTo>
                  <a:lnTo>
                    <a:pt x="5554983" y="1888694"/>
                  </a:lnTo>
                  <a:lnTo>
                    <a:pt x="0" y="1888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078026" y="418394"/>
              <a:ext cx="4113992" cy="1140883"/>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000000"/>
                  </a:solidFill>
                  <a:latin typeface="Fira Sans Bold"/>
                  <a:ea typeface="Fira Sans Bold"/>
                  <a:cs typeface="Fira Sans Bold"/>
                  <a:sym typeface="Fira Sans Bold"/>
                </a:rPr>
                <a:t>Consumer protection laws</a:t>
              </a:r>
            </a:p>
          </p:txBody>
        </p:sp>
      </p:grpSp>
      <p:grpSp>
        <p:nvGrpSpPr>
          <p:cNvPr name="Group 25" id="25"/>
          <p:cNvGrpSpPr/>
          <p:nvPr/>
        </p:nvGrpSpPr>
        <p:grpSpPr>
          <a:xfrm rot="0">
            <a:off x="2390113" y="6835704"/>
            <a:ext cx="13790988" cy="1471935"/>
            <a:chOff x="0" y="0"/>
            <a:chExt cx="18387983" cy="1962580"/>
          </a:xfrm>
        </p:grpSpPr>
        <p:grpSp>
          <p:nvGrpSpPr>
            <p:cNvPr name="Group 26" id="26"/>
            <p:cNvGrpSpPr/>
            <p:nvPr/>
          </p:nvGrpSpPr>
          <p:grpSpPr>
            <a:xfrm rot="5400000">
              <a:off x="11033103" y="-5792066"/>
              <a:ext cx="1562814" cy="13146947"/>
              <a:chOff x="0" y="0"/>
              <a:chExt cx="622898" cy="5240042"/>
            </a:xfrm>
          </p:grpSpPr>
          <p:sp>
            <p:nvSpPr>
              <p:cNvPr name="Freeform 27" id="27"/>
              <p:cNvSpPr/>
              <p:nvPr/>
            </p:nvSpPr>
            <p:spPr>
              <a:xfrm flipH="false" flipV="false" rot="0">
                <a:off x="0" y="0"/>
                <a:ext cx="622898" cy="5240042"/>
              </a:xfrm>
              <a:custGeom>
                <a:avLst/>
                <a:gdLst/>
                <a:ahLst/>
                <a:cxnLst/>
                <a:rect r="r" b="b" t="t" l="l"/>
                <a:pathLst>
                  <a:path h="5240042" w="622898">
                    <a:moveTo>
                      <a:pt x="207745" y="19070"/>
                    </a:moveTo>
                    <a:cubicBezTo>
                      <a:pt x="239576" y="7556"/>
                      <a:pt x="275985" y="0"/>
                      <a:pt x="311617" y="0"/>
                    </a:cubicBezTo>
                    <a:cubicBezTo>
                      <a:pt x="347250" y="0"/>
                      <a:pt x="381538" y="6476"/>
                      <a:pt x="413136" y="17990"/>
                    </a:cubicBezTo>
                    <a:cubicBezTo>
                      <a:pt x="413809" y="18350"/>
                      <a:pt x="414481" y="18350"/>
                      <a:pt x="415153" y="18710"/>
                    </a:cubicBezTo>
                    <a:cubicBezTo>
                      <a:pt x="533817" y="64765"/>
                      <a:pt x="621218" y="186379"/>
                      <a:pt x="622898" y="426844"/>
                    </a:cubicBezTo>
                    <a:lnTo>
                      <a:pt x="622898" y="5240042"/>
                    </a:lnTo>
                    <a:lnTo>
                      <a:pt x="0" y="5240042"/>
                    </a:lnTo>
                    <a:lnTo>
                      <a:pt x="0" y="430416"/>
                    </a:lnTo>
                    <a:cubicBezTo>
                      <a:pt x="1681" y="185660"/>
                      <a:pt x="87737" y="64045"/>
                      <a:pt x="207745" y="19070"/>
                    </a:cubicBezTo>
                    <a:close/>
                  </a:path>
                </a:pathLst>
              </a:custGeom>
              <a:solidFill>
                <a:srgbClr val="FF9501"/>
              </a:solidFill>
            </p:spPr>
          </p:sp>
          <p:sp>
            <p:nvSpPr>
              <p:cNvPr name="TextBox 28" id="28"/>
              <p:cNvSpPr txBox="true"/>
              <p:nvPr/>
            </p:nvSpPr>
            <p:spPr>
              <a:xfrm>
                <a:off x="0" y="88900"/>
                <a:ext cx="622898" cy="5151142"/>
              </a:xfrm>
              <a:prstGeom prst="rect">
                <a:avLst/>
              </a:prstGeom>
            </p:spPr>
            <p:txBody>
              <a:bodyPr anchor="ctr" rtlCol="false" tIns="50800" lIns="50800" bIns="50800" rIns="50800"/>
              <a:lstStyle/>
              <a:p>
                <a:pPr algn="ctr">
                  <a:lnSpc>
                    <a:spcPts val="3079"/>
                  </a:lnSpc>
                </a:pPr>
              </a:p>
            </p:txBody>
          </p:sp>
        </p:grpSp>
        <p:sp>
          <p:nvSpPr>
            <p:cNvPr name="TextBox 29" id="29"/>
            <p:cNvSpPr txBox="true"/>
            <p:nvPr/>
          </p:nvSpPr>
          <p:spPr>
            <a:xfrm rot="0">
              <a:off x="7220447" y="286519"/>
              <a:ext cx="10396829" cy="590526"/>
            </a:xfrm>
            <a:prstGeom prst="rect">
              <a:avLst/>
            </a:prstGeom>
          </p:spPr>
          <p:txBody>
            <a:bodyPr anchor="t" rtlCol="false" tIns="0" lIns="0" bIns="0" rIns="0">
              <a:spAutoFit/>
            </a:bodyPr>
            <a:lstStyle/>
            <a:p>
              <a:pPr algn="l">
                <a:lnSpc>
                  <a:spcPts val="3675"/>
                </a:lnSpc>
                <a:spcBef>
                  <a:spcPct val="0"/>
                </a:spcBef>
              </a:pPr>
              <a:r>
                <a:rPr lang="en-US" b="true" sz="2625">
                  <a:solidFill>
                    <a:srgbClr val="000000"/>
                  </a:solidFill>
                  <a:latin typeface="Fira Sans Bold"/>
                  <a:ea typeface="Fira Sans Bold"/>
                  <a:cs typeface="Fira Sans Bold"/>
                  <a:sym typeface="Fira Sans Bold"/>
                </a:rPr>
                <a:t>TARGETING FAKE REVIEWS IN MOST COUNTRIES.</a:t>
              </a:r>
            </a:p>
          </p:txBody>
        </p:sp>
        <p:sp>
          <p:nvSpPr>
            <p:cNvPr name="Freeform 30" id="30"/>
            <p:cNvSpPr/>
            <p:nvPr/>
          </p:nvSpPr>
          <p:spPr>
            <a:xfrm flipH="false" flipV="false" rot="0">
              <a:off x="0" y="73885"/>
              <a:ext cx="5554983" cy="1888694"/>
            </a:xfrm>
            <a:custGeom>
              <a:avLst/>
              <a:gdLst/>
              <a:ahLst/>
              <a:cxnLst/>
              <a:rect r="r" b="b" t="t" l="l"/>
              <a:pathLst>
                <a:path h="1888694" w="5554983">
                  <a:moveTo>
                    <a:pt x="0" y="0"/>
                  </a:moveTo>
                  <a:lnTo>
                    <a:pt x="5554983" y="0"/>
                  </a:lnTo>
                  <a:lnTo>
                    <a:pt x="5554983" y="1888695"/>
                  </a:lnTo>
                  <a:lnTo>
                    <a:pt x="0" y="1888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1" id="31"/>
            <p:cNvSpPr txBox="true"/>
            <p:nvPr/>
          </p:nvSpPr>
          <p:spPr>
            <a:xfrm rot="0">
              <a:off x="720496" y="419216"/>
              <a:ext cx="4113992" cy="1140883"/>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FFFFFF"/>
                  </a:solidFill>
                  <a:latin typeface="Fira Sans Bold"/>
                  <a:ea typeface="Fira Sans Bold"/>
                  <a:cs typeface="Fira Sans Bold"/>
                  <a:sym typeface="Fira Sans Bold"/>
                </a:rPr>
                <a:t>Limited specific legislation</a:t>
              </a:r>
            </a:p>
          </p:txBody>
        </p:sp>
      </p:grpSp>
      <p:grpSp>
        <p:nvGrpSpPr>
          <p:cNvPr name="Group 32" id="32"/>
          <p:cNvGrpSpPr/>
          <p:nvPr/>
        </p:nvGrpSpPr>
        <p:grpSpPr>
          <a:xfrm rot="0">
            <a:off x="2390113" y="8307639"/>
            <a:ext cx="14908464" cy="1494277"/>
            <a:chOff x="0" y="0"/>
            <a:chExt cx="19877952" cy="1992370"/>
          </a:xfrm>
        </p:grpSpPr>
        <p:grpSp>
          <p:nvGrpSpPr>
            <p:cNvPr name="Group 33" id="33"/>
            <p:cNvGrpSpPr/>
            <p:nvPr/>
          </p:nvGrpSpPr>
          <p:grpSpPr>
            <a:xfrm rot="5400000">
              <a:off x="11054511" y="-5798756"/>
              <a:ext cx="1656903" cy="13254416"/>
              <a:chOff x="0" y="0"/>
              <a:chExt cx="660400" cy="5282876"/>
            </a:xfrm>
          </p:grpSpPr>
          <p:sp>
            <p:nvSpPr>
              <p:cNvPr name="Freeform 34" id="34"/>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35" id="35"/>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36" id="36"/>
            <p:cNvSpPr txBox="true"/>
            <p:nvPr/>
          </p:nvSpPr>
          <p:spPr>
            <a:xfrm rot="0">
              <a:off x="6897161" y="101885"/>
              <a:ext cx="12980790" cy="1835126"/>
            </a:xfrm>
            <a:prstGeom prst="rect">
              <a:avLst/>
            </a:prstGeom>
          </p:spPr>
          <p:txBody>
            <a:bodyPr anchor="t" rtlCol="false" tIns="0" lIns="0" bIns="0" rIns="0">
              <a:spAutoFit/>
            </a:bodyPr>
            <a:lstStyle/>
            <a:p>
              <a:pPr algn="l">
                <a:lnSpc>
                  <a:spcPts val="3675"/>
                </a:lnSpc>
              </a:pPr>
              <a:r>
                <a:rPr lang="en-US" sz="2625" b="true">
                  <a:solidFill>
                    <a:srgbClr val="FFFFFF"/>
                  </a:solidFill>
                  <a:latin typeface="Fira Sans Bold"/>
                  <a:ea typeface="Fira Sans Bold"/>
                  <a:cs typeface="Fira Sans Bold"/>
                  <a:sym typeface="Fira Sans Bold"/>
                </a:rPr>
                <a:t>MOST LAWS WERE WRITTEN BEFORE </a:t>
              </a:r>
            </a:p>
            <a:p>
              <a:pPr algn="l">
                <a:lnSpc>
                  <a:spcPts val="3675"/>
                </a:lnSpc>
              </a:pPr>
              <a:r>
                <a:rPr lang="en-US" sz="2625" b="true">
                  <a:solidFill>
                    <a:srgbClr val="FFFFFF"/>
                  </a:solidFill>
                  <a:latin typeface="Fira Sans Bold"/>
                  <a:ea typeface="Fira Sans Bold"/>
                  <a:cs typeface="Fira Sans Bold"/>
                  <a:sym typeface="Fira Sans Bold"/>
                </a:rPr>
                <a:t>AI-GENERATED CONTENT BECAME SOPHISTICATED.</a:t>
              </a:r>
            </a:p>
            <a:p>
              <a:pPr algn="l">
                <a:lnSpc>
                  <a:spcPts val="3675"/>
                </a:lnSpc>
                <a:spcBef>
                  <a:spcPct val="0"/>
                </a:spcBef>
              </a:pPr>
            </a:p>
          </p:txBody>
        </p:sp>
        <p:sp>
          <p:nvSpPr>
            <p:cNvPr name="Freeform 37" id="37"/>
            <p:cNvSpPr/>
            <p:nvPr/>
          </p:nvSpPr>
          <p:spPr>
            <a:xfrm flipH="false" flipV="false" rot="0">
              <a:off x="0" y="103676"/>
              <a:ext cx="5554983" cy="1888694"/>
            </a:xfrm>
            <a:custGeom>
              <a:avLst/>
              <a:gdLst/>
              <a:ahLst/>
              <a:cxnLst/>
              <a:rect r="r" b="b" t="t" l="l"/>
              <a:pathLst>
                <a:path h="1888694" w="5554983">
                  <a:moveTo>
                    <a:pt x="0" y="0"/>
                  </a:moveTo>
                  <a:lnTo>
                    <a:pt x="5554983" y="0"/>
                  </a:lnTo>
                  <a:lnTo>
                    <a:pt x="5554983" y="1888694"/>
                  </a:lnTo>
                  <a:lnTo>
                    <a:pt x="0" y="1888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8" id="38"/>
            <p:cNvSpPr txBox="true"/>
            <p:nvPr/>
          </p:nvSpPr>
          <p:spPr>
            <a:xfrm rot="0">
              <a:off x="720496" y="741106"/>
              <a:ext cx="4113992" cy="556683"/>
            </a:xfrm>
            <a:prstGeom prst="rect">
              <a:avLst/>
            </a:prstGeom>
          </p:spPr>
          <p:txBody>
            <a:bodyPr anchor="t" rtlCol="false" tIns="0" lIns="0" bIns="0" rIns="0">
              <a:spAutoFit/>
            </a:bodyPr>
            <a:lstStyle/>
            <a:p>
              <a:pPr algn="ctr" marL="0" indent="0" lvl="0">
                <a:lnSpc>
                  <a:spcPts val="3500"/>
                </a:lnSpc>
                <a:spcBef>
                  <a:spcPct val="0"/>
                </a:spcBef>
              </a:pPr>
              <a:r>
                <a:rPr lang="en-US" b="true" sz="2500" strike="noStrike" u="none">
                  <a:solidFill>
                    <a:srgbClr val="000000"/>
                  </a:solidFill>
                  <a:latin typeface="Fira Sans Bold"/>
                  <a:ea typeface="Fira Sans Bold"/>
                  <a:cs typeface="Fira Sans Bold"/>
                  <a:sym typeface="Fira Sans Bold"/>
                </a:rPr>
                <a:t>Critical gap</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64099" y="646562"/>
            <a:ext cx="16151629" cy="2870302"/>
            <a:chOff x="0" y="0"/>
            <a:chExt cx="21535505" cy="3827069"/>
          </a:xfrm>
        </p:grpSpPr>
        <p:sp>
          <p:nvSpPr>
            <p:cNvPr name="Freeform 3" id="3"/>
            <p:cNvSpPr/>
            <p:nvPr/>
          </p:nvSpPr>
          <p:spPr>
            <a:xfrm flipH="false" flipV="false" rot="0">
              <a:off x="0" y="0"/>
              <a:ext cx="21535504" cy="3827069"/>
            </a:xfrm>
            <a:custGeom>
              <a:avLst/>
              <a:gdLst/>
              <a:ahLst/>
              <a:cxnLst/>
              <a:rect r="r" b="b" t="t" l="l"/>
              <a:pathLst>
                <a:path h="3827069" w="21535504">
                  <a:moveTo>
                    <a:pt x="0" y="0"/>
                  </a:moveTo>
                  <a:lnTo>
                    <a:pt x="21535504" y="0"/>
                  </a:lnTo>
                  <a:lnTo>
                    <a:pt x="21535504" y="3827069"/>
                  </a:lnTo>
                  <a:lnTo>
                    <a:pt x="0" y="3827069"/>
                  </a:lnTo>
                  <a:close/>
                </a:path>
              </a:pathLst>
            </a:custGeom>
            <a:solidFill>
              <a:srgbClr val="000000">
                <a:alpha val="0"/>
              </a:srgbClr>
            </a:solidFill>
          </p:spPr>
        </p:sp>
        <p:sp>
          <p:nvSpPr>
            <p:cNvPr name="TextBox 4" id="4"/>
            <p:cNvSpPr txBox="true"/>
            <p:nvPr/>
          </p:nvSpPr>
          <p:spPr>
            <a:xfrm>
              <a:off x="0" y="-9525"/>
              <a:ext cx="21535505" cy="3836594"/>
            </a:xfrm>
            <a:prstGeom prst="rect">
              <a:avLst/>
            </a:prstGeom>
          </p:spPr>
          <p:txBody>
            <a:bodyPr anchor="t" rtlCol="false" tIns="0" lIns="0" bIns="0" rIns="0"/>
            <a:lstStyle/>
            <a:p>
              <a:pPr algn="l">
                <a:lnSpc>
                  <a:spcPts val="5400"/>
                </a:lnSpc>
              </a:pPr>
              <a:r>
                <a:rPr lang="en-US" sz="4500" b="true">
                  <a:solidFill>
                    <a:srgbClr val="000000"/>
                  </a:solidFill>
                  <a:latin typeface="Fira Sans Medium"/>
                  <a:ea typeface="Fira Sans Medium"/>
                  <a:cs typeface="Fira Sans Medium"/>
                  <a:sym typeface="Fira Sans Medium"/>
                </a:rPr>
                <a:t>Supe</a:t>
              </a:r>
              <a:r>
                <a:rPr lang="en-US" sz="4500" b="true">
                  <a:solidFill>
                    <a:srgbClr val="000000"/>
                  </a:solidFill>
                  <a:latin typeface="Fira Sans Medium"/>
                  <a:ea typeface="Fira Sans Medium"/>
                  <a:cs typeface="Fira Sans Medium"/>
                  <a:sym typeface="Fira Sans Medium"/>
                </a:rPr>
                <a:t>rvisory Perspective: Direct Regulation of </a:t>
              </a:r>
            </a:p>
            <a:p>
              <a:pPr algn="l">
                <a:lnSpc>
                  <a:spcPts val="5400"/>
                </a:lnSpc>
              </a:pPr>
              <a:r>
                <a:rPr lang="en-US" sz="4500" b="true">
                  <a:solidFill>
                    <a:srgbClr val="000000"/>
                  </a:solidFill>
                  <a:latin typeface="Fira Sans Medium"/>
                  <a:ea typeface="Fira Sans Medium"/>
                  <a:cs typeface="Fira Sans Medium"/>
                  <a:sym typeface="Fira Sans Medium"/>
                </a:rPr>
                <a:t>AI-Generated Reviews</a:t>
              </a:r>
            </a:p>
            <a:p>
              <a:pPr algn="l">
                <a:lnSpc>
                  <a:spcPts val="5400"/>
                </a:lnSpc>
              </a:pPr>
            </a:p>
          </p:txBody>
        </p:sp>
      </p:grpSp>
      <p:sp>
        <p:nvSpPr>
          <p:cNvPr name="Freeform 5" id="5"/>
          <p:cNvSpPr/>
          <p:nvPr/>
        </p:nvSpPr>
        <p:spPr>
          <a:xfrm flipH="false" flipV="false" rot="0">
            <a:off x="14079957" y="6237360"/>
            <a:ext cx="6852071" cy="4700329"/>
          </a:xfrm>
          <a:custGeom>
            <a:avLst/>
            <a:gdLst/>
            <a:ahLst/>
            <a:cxnLst/>
            <a:rect r="r" b="b" t="t" l="l"/>
            <a:pathLst>
              <a:path h="4700329" w="6852071">
                <a:moveTo>
                  <a:pt x="0" y="0"/>
                </a:moveTo>
                <a:lnTo>
                  <a:pt x="6852071" y="0"/>
                </a:lnTo>
                <a:lnTo>
                  <a:pt x="6852071" y="4700330"/>
                </a:lnTo>
                <a:lnTo>
                  <a:pt x="0" y="4700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6462" y="7635457"/>
            <a:ext cx="2047533" cy="1904134"/>
          </a:xfrm>
          <a:custGeom>
            <a:avLst/>
            <a:gdLst/>
            <a:ahLst/>
            <a:cxnLst/>
            <a:rect r="r" b="b" t="t" l="l"/>
            <a:pathLst>
              <a:path h="1904134" w="2047533">
                <a:moveTo>
                  <a:pt x="0" y="0"/>
                </a:moveTo>
                <a:lnTo>
                  <a:pt x="2047533" y="0"/>
                </a:lnTo>
                <a:lnTo>
                  <a:pt x="2047533" y="1904134"/>
                </a:lnTo>
                <a:lnTo>
                  <a:pt x="0" y="1904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255410" y="-4593598"/>
            <a:ext cx="10819509" cy="10480321"/>
          </a:xfrm>
          <a:custGeom>
            <a:avLst/>
            <a:gdLst/>
            <a:ahLst/>
            <a:cxnLst/>
            <a:rect r="r" b="b" t="t" l="l"/>
            <a:pathLst>
              <a:path h="10480321" w="10819509">
                <a:moveTo>
                  <a:pt x="0" y="0"/>
                </a:moveTo>
                <a:lnTo>
                  <a:pt x="10819509" y="0"/>
                </a:lnTo>
                <a:lnTo>
                  <a:pt x="10819509" y="10480321"/>
                </a:lnTo>
                <a:lnTo>
                  <a:pt x="0" y="10480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04610" y="3042744"/>
            <a:ext cx="7151578" cy="5687957"/>
          </a:xfrm>
          <a:custGeom>
            <a:avLst/>
            <a:gdLst/>
            <a:ahLst/>
            <a:cxnLst/>
            <a:rect r="r" b="b" t="t" l="l"/>
            <a:pathLst>
              <a:path h="5687957" w="7151578">
                <a:moveTo>
                  <a:pt x="0" y="0"/>
                </a:moveTo>
                <a:lnTo>
                  <a:pt x="7151578" y="0"/>
                </a:lnTo>
                <a:lnTo>
                  <a:pt x="7151578" y="5687957"/>
                </a:lnTo>
                <a:lnTo>
                  <a:pt x="0" y="5687957"/>
                </a:lnTo>
                <a:lnTo>
                  <a:pt x="0" y="0"/>
                </a:lnTo>
                <a:close/>
              </a:path>
            </a:pathLst>
          </a:custGeom>
          <a:blipFill>
            <a:blip r:embed="rId8"/>
            <a:stretch>
              <a:fillRect l="0" t="0" r="0" b="-409"/>
            </a:stretch>
          </a:blipFill>
        </p:spPr>
      </p:sp>
      <p:sp>
        <p:nvSpPr>
          <p:cNvPr name="Freeform 9" id="9"/>
          <p:cNvSpPr/>
          <p:nvPr/>
        </p:nvSpPr>
        <p:spPr>
          <a:xfrm flipH="false" flipV="false" rot="0">
            <a:off x="9144000" y="2870302"/>
            <a:ext cx="7242462" cy="5717223"/>
          </a:xfrm>
          <a:custGeom>
            <a:avLst/>
            <a:gdLst/>
            <a:ahLst/>
            <a:cxnLst/>
            <a:rect r="r" b="b" t="t" l="l"/>
            <a:pathLst>
              <a:path h="5717223" w="7242462">
                <a:moveTo>
                  <a:pt x="0" y="0"/>
                </a:moveTo>
                <a:lnTo>
                  <a:pt x="7242462" y="0"/>
                </a:lnTo>
                <a:lnTo>
                  <a:pt x="7242462" y="5717222"/>
                </a:lnTo>
                <a:lnTo>
                  <a:pt x="0" y="5717222"/>
                </a:lnTo>
                <a:lnTo>
                  <a:pt x="0" y="0"/>
                </a:lnTo>
                <a:close/>
              </a:path>
            </a:pathLst>
          </a:custGeom>
          <a:blipFill>
            <a:blip r:embed="rId9"/>
            <a:stretch>
              <a:fillRect l="0" t="0" r="-1879" b="-3427"/>
            </a:stretch>
          </a:blipFill>
          <a:ln cap="sq">
            <a:noFill/>
            <a:prstDash val="solid"/>
            <a:miter/>
          </a:ln>
        </p:spPr>
      </p:sp>
      <p:sp>
        <p:nvSpPr>
          <p:cNvPr name="Freeform 10" id="10"/>
          <p:cNvSpPr/>
          <p:nvPr/>
        </p:nvSpPr>
        <p:spPr>
          <a:xfrm flipH="false" flipV="false" rot="0">
            <a:off x="1856615" y="3707078"/>
            <a:ext cx="5847568" cy="6371710"/>
          </a:xfrm>
          <a:custGeom>
            <a:avLst/>
            <a:gdLst/>
            <a:ahLst/>
            <a:cxnLst/>
            <a:rect r="r" b="b" t="t" l="l"/>
            <a:pathLst>
              <a:path h="6371710" w="5847568">
                <a:moveTo>
                  <a:pt x="0" y="0"/>
                </a:moveTo>
                <a:lnTo>
                  <a:pt x="5847568" y="0"/>
                </a:lnTo>
                <a:lnTo>
                  <a:pt x="5847568" y="6371710"/>
                </a:lnTo>
                <a:lnTo>
                  <a:pt x="0" y="6371710"/>
                </a:lnTo>
                <a:lnTo>
                  <a:pt x="0" y="0"/>
                </a:lnTo>
                <a:close/>
              </a:path>
            </a:pathLst>
          </a:custGeom>
          <a:blipFill>
            <a:blip r:embed="rId10"/>
            <a:stretch>
              <a:fillRect l="0" t="0" r="-908" b="0"/>
            </a:stretch>
          </a:blipFill>
        </p:spPr>
      </p:sp>
      <p:sp>
        <p:nvSpPr>
          <p:cNvPr name="TextBox 11" id="11"/>
          <p:cNvSpPr txBox="true"/>
          <p:nvPr/>
        </p:nvSpPr>
        <p:spPr>
          <a:xfrm rot="0">
            <a:off x="2254444" y="4844256"/>
            <a:ext cx="5051909" cy="4097165"/>
          </a:xfrm>
          <a:prstGeom prst="rect">
            <a:avLst/>
          </a:prstGeom>
        </p:spPr>
        <p:txBody>
          <a:bodyPr anchor="t" rtlCol="false" tIns="0" lIns="0" bIns="0" rIns="0">
            <a:spAutoFit/>
          </a:bodyPr>
          <a:lstStyle/>
          <a:p>
            <a:pPr algn="l">
              <a:lnSpc>
                <a:spcPts val="3394"/>
              </a:lnSpc>
              <a:spcBef>
                <a:spcPct val="0"/>
              </a:spcBef>
            </a:pPr>
            <a:r>
              <a:rPr lang="en-US" b="true" sz="2262" spc="67">
                <a:solidFill>
                  <a:srgbClr val="000000"/>
                </a:solidFill>
                <a:latin typeface="Fira Sans Bold"/>
                <a:ea typeface="Fira Sans Bold"/>
                <a:cs typeface="Fira Sans Bold"/>
                <a:sym typeface="Fira Sans Bold"/>
              </a:rPr>
              <a:t>Prohibitions and Penalties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Criminal penalties for commercial fake review services.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Fines are scaled to company size for beneficiaries of fake reviews.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Bans on AI tools specifically marketed for review manipulation.</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Rewards/protections for whistleblowers reporting violations.</a:t>
            </a:r>
          </a:p>
        </p:txBody>
      </p:sp>
      <p:sp>
        <p:nvSpPr>
          <p:cNvPr name="Freeform 12" id="12"/>
          <p:cNvSpPr/>
          <p:nvPr/>
        </p:nvSpPr>
        <p:spPr>
          <a:xfrm flipH="false" flipV="false" rot="0">
            <a:off x="9841447" y="3707078"/>
            <a:ext cx="5847568" cy="6371710"/>
          </a:xfrm>
          <a:custGeom>
            <a:avLst/>
            <a:gdLst/>
            <a:ahLst/>
            <a:cxnLst/>
            <a:rect r="r" b="b" t="t" l="l"/>
            <a:pathLst>
              <a:path h="6371710" w="5847568">
                <a:moveTo>
                  <a:pt x="0" y="0"/>
                </a:moveTo>
                <a:lnTo>
                  <a:pt x="5847568" y="0"/>
                </a:lnTo>
                <a:lnTo>
                  <a:pt x="5847568" y="6371710"/>
                </a:lnTo>
                <a:lnTo>
                  <a:pt x="0" y="6371710"/>
                </a:lnTo>
                <a:lnTo>
                  <a:pt x="0" y="0"/>
                </a:lnTo>
                <a:close/>
              </a:path>
            </a:pathLst>
          </a:custGeom>
          <a:blipFill>
            <a:blip r:embed="rId10"/>
            <a:stretch>
              <a:fillRect l="0" t="0" r="-908" b="0"/>
            </a:stretch>
          </a:blipFill>
        </p:spPr>
      </p:sp>
      <p:sp>
        <p:nvSpPr>
          <p:cNvPr name="TextBox 13" id="13"/>
          <p:cNvSpPr txBox="true"/>
          <p:nvPr/>
        </p:nvSpPr>
        <p:spPr>
          <a:xfrm rot="0">
            <a:off x="10330258" y="4844256"/>
            <a:ext cx="5051909" cy="4506740"/>
          </a:xfrm>
          <a:prstGeom prst="rect">
            <a:avLst/>
          </a:prstGeom>
        </p:spPr>
        <p:txBody>
          <a:bodyPr anchor="t" rtlCol="false" tIns="0" lIns="0" bIns="0" rIns="0">
            <a:spAutoFit/>
          </a:bodyPr>
          <a:lstStyle/>
          <a:p>
            <a:pPr algn="l">
              <a:lnSpc>
                <a:spcPts val="3394"/>
              </a:lnSpc>
              <a:spcBef>
                <a:spcPct val="0"/>
              </a:spcBef>
            </a:pPr>
            <a:r>
              <a:rPr lang="en-US" b="true" sz="2262" spc="67">
                <a:solidFill>
                  <a:srgbClr val="000000"/>
                </a:solidFill>
                <a:latin typeface="Fira Sans Bold"/>
                <a:ea typeface="Fira Sans Bold"/>
                <a:cs typeface="Fira Sans Bold"/>
                <a:sym typeface="Fira Sans Bold"/>
              </a:rPr>
              <a:t>Tec</a:t>
            </a:r>
            <a:r>
              <a:rPr lang="en-US" b="true" sz="2262" spc="67">
                <a:solidFill>
                  <a:srgbClr val="000000"/>
                </a:solidFill>
                <a:latin typeface="Fira Sans Bold"/>
                <a:ea typeface="Fira Sans Bold"/>
                <a:cs typeface="Fira Sans Bold"/>
                <a:sym typeface="Fira Sans Bold"/>
              </a:rPr>
              <a:t>hnical Standards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Developing certification standards for review authentication systems, which is ISO 20488:2018.</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Requirements for AI watermarking or fingerprinting in content generation tools.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Technical guidelines for minimum review verification standards.</a:t>
            </a:r>
          </a:p>
          <a:p>
            <a:pPr algn="l" marL="466961" indent="-233480" lvl="1">
              <a:lnSpc>
                <a:spcPts val="3244"/>
              </a:lnSpc>
              <a:buFont typeface="Arial"/>
              <a:buChar char="•"/>
            </a:pPr>
            <a:r>
              <a:rPr lang="en-US" sz="2162" spc="64">
                <a:solidFill>
                  <a:srgbClr val="000000"/>
                </a:solidFill>
                <a:latin typeface="Fira Sans"/>
                <a:ea typeface="Fira Sans"/>
                <a:cs typeface="Fira Sans"/>
                <a:sym typeface="Fira Sans"/>
              </a:rPr>
              <a:t>International standards for cross-border enforcement cooperation.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67366" y="-4027408"/>
            <a:ext cx="12070708" cy="12514780"/>
          </a:xfrm>
          <a:custGeom>
            <a:avLst/>
            <a:gdLst/>
            <a:ahLst/>
            <a:cxnLst/>
            <a:rect r="r" b="b" t="t" l="l"/>
            <a:pathLst>
              <a:path h="12514780" w="12070708">
                <a:moveTo>
                  <a:pt x="0" y="0"/>
                </a:moveTo>
                <a:lnTo>
                  <a:pt x="12070708" y="0"/>
                </a:lnTo>
                <a:lnTo>
                  <a:pt x="12070708" y="12514780"/>
                </a:lnTo>
                <a:lnTo>
                  <a:pt x="0" y="12514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38280" y="-4528284"/>
            <a:ext cx="12653742" cy="11781978"/>
          </a:xfrm>
          <a:custGeom>
            <a:avLst/>
            <a:gdLst/>
            <a:ahLst/>
            <a:cxnLst/>
            <a:rect r="r" b="b" t="t" l="l"/>
            <a:pathLst>
              <a:path h="11781978" w="12653742">
                <a:moveTo>
                  <a:pt x="0" y="0"/>
                </a:moveTo>
                <a:lnTo>
                  <a:pt x="12653742" y="0"/>
                </a:lnTo>
                <a:lnTo>
                  <a:pt x="12653742" y="11781978"/>
                </a:lnTo>
                <a:lnTo>
                  <a:pt x="0" y="11781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47813" y="65172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644928" y="3025053"/>
            <a:ext cx="964453" cy="938150"/>
          </a:xfrm>
          <a:custGeom>
            <a:avLst/>
            <a:gdLst/>
            <a:ahLst/>
            <a:cxnLst/>
            <a:rect r="r" b="b" t="t" l="l"/>
            <a:pathLst>
              <a:path h="938150" w="964453">
                <a:moveTo>
                  <a:pt x="0" y="0"/>
                </a:moveTo>
                <a:lnTo>
                  <a:pt x="964453" y="0"/>
                </a:lnTo>
                <a:lnTo>
                  <a:pt x="964453" y="938149"/>
                </a:lnTo>
                <a:lnTo>
                  <a:pt x="0" y="938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5698995" y="2977428"/>
            <a:ext cx="916467" cy="995117"/>
            <a:chOff x="0" y="0"/>
            <a:chExt cx="822866" cy="893484"/>
          </a:xfrm>
        </p:grpSpPr>
        <p:sp>
          <p:nvSpPr>
            <p:cNvPr name="Freeform 9" id="9"/>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0" id="10"/>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1</a:t>
              </a:r>
            </a:p>
          </p:txBody>
        </p:sp>
      </p:grpSp>
      <p:grpSp>
        <p:nvGrpSpPr>
          <p:cNvPr name="Group 11" id="11"/>
          <p:cNvGrpSpPr/>
          <p:nvPr/>
        </p:nvGrpSpPr>
        <p:grpSpPr>
          <a:xfrm rot="0">
            <a:off x="5698995" y="4167433"/>
            <a:ext cx="916467" cy="995117"/>
            <a:chOff x="0" y="0"/>
            <a:chExt cx="822866" cy="893484"/>
          </a:xfrm>
        </p:grpSpPr>
        <p:sp>
          <p:nvSpPr>
            <p:cNvPr name="Freeform 12" id="12"/>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501"/>
            </a:solidFill>
          </p:spPr>
        </p:sp>
        <p:sp>
          <p:nvSpPr>
            <p:cNvPr name="TextBox 13" id="13"/>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000000"/>
                  </a:solidFill>
                  <a:latin typeface="Fira Sans"/>
                  <a:ea typeface="Fira Sans"/>
                  <a:cs typeface="Fira Sans"/>
                  <a:sym typeface="Fira Sans"/>
                </a:rPr>
                <a:t>2</a:t>
              </a:r>
            </a:p>
          </p:txBody>
        </p:sp>
      </p:grpSp>
      <p:grpSp>
        <p:nvGrpSpPr>
          <p:cNvPr name="Group 14" id="14"/>
          <p:cNvGrpSpPr/>
          <p:nvPr/>
        </p:nvGrpSpPr>
        <p:grpSpPr>
          <a:xfrm rot="0">
            <a:off x="5698995" y="5523925"/>
            <a:ext cx="916467" cy="995117"/>
            <a:chOff x="0" y="0"/>
            <a:chExt cx="822866" cy="893484"/>
          </a:xfrm>
        </p:grpSpPr>
        <p:sp>
          <p:nvSpPr>
            <p:cNvPr name="Freeform 15" id="15"/>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6" id="16"/>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3</a:t>
              </a:r>
            </a:p>
          </p:txBody>
        </p:sp>
      </p:grpSp>
      <p:sp>
        <p:nvSpPr>
          <p:cNvPr name="Freeform 17" id="17"/>
          <p:cNvSpPr/>
          <p:nvPr/>
        </p:nvSpPr>
        <p:spPr>
          <a:xfrm flipH="false" flipV="false" rot="0">
            <a:off x="6703126" y="5652884"/>
            <a:ext cx="1066853" cy="678906"/>
          </a:xfrm>
          <a:custGeom>
            <a:avLst/>
            <a:gdLst/>
            <a:ahLst/>
            <a:cxnLst/>
            <a:rect r="r" b="b" t="t" l="l"/>
            <a:pathLst>
              <a:path h="678906" w="1066853">
                <a:moveTo>
                  <a:pt x="0" y="0"/>
                </a:moveTo>
                <a:lnTo>
                  <a:pt x="1066853" y="0"/>
                </a:lnTo>
                <a:lnTo>
                  <a:pt x="1066853" y="678906"/>
                </a:lnTo>
                <a:lnTo>
                  <a:pt x="0" y="6789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6615462" y="4260865"/>
            <a:ext cx="1242182" cy="770153"/>
          </a:xfrm>
          <a:custGeom>
            <a:avLst/>
            <a:gdLst/>
            <a:ahLst/>
            <a:cxnLst/>
            <a:rect r="r" b="b" t="t" l="l"/>
            <a:pathLst>
              <a:path h="770153" w="1242182">
                <a:moveTo>
                  <a:pt x="0" y="0"/>
                </a:moveTo>
                <a:lnTo>
                  <a:pt x="1242182" y="0"/>
                </a:lnTo>
                <a:lnTo>
                  <a:pt x="1242182" y="770153"/>
                </a:lnTo>
                <a:lnTo>
                  <a:pt x="0" y="7701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9" id="19"/>
          <p:cNvSpPr txBox="true"/>
          <p:nvPr/>
        </p:nvSpPr>
        <p:spPr>
          <a:xfrm rot="0">
            <a:off x="7599856" y="2918373"/>
            <a:ext cx="9247529" cy="1451610"/>
          </a:xfrm>
          <a:prstGeom prst="rect">
            <a:avLst/>
          </a:prstGeom>
        </p:spPr>
        <p:txBody>
          <a:bodyPr anchor="t" rtlCol="false" tIns="0" lIns="0" bIns="0" rIns="0">
            <a:spAutoFit/>
          </a:bodyPr>
          <a:lstStyle/>
          <a:p>
            <a:pPr algn="just">
              <a:lnSpc>
                <a:spcPts val="5850"/>
              </a:lnSpc>
            </a:pPr>
            <a:r>
              <a:rPr lang="en-US" b="true" sz="3900" spc="117">
                <a:solidFill>
                  <a:srgbClr val="000000"/>
                </a:solidFill>
                <a:latin typeface="Fira Sans Bold"/>
                <a:ea typeface="Fira Sans Bold"/>
                <a:cs typeface="Fira Sans Bold"/>
                <a:sym typeface="Fira Sans Bold"/>
              </a:rPr>
              <a:t>Disclose review screening criteria.</a:t>
            </a:r>
          </a:p>
          <a:p>
            <a:pPr algn="just">
              <a:lnSpc>
                <a:spcPts val="5850"/>
              </a:lnSpc>
            </a:pPr>
          </a:p>
        </p:txBody>
      </p:sp>
      <p:sp>
        <p:nvSpPr>
          <p:cNvPr name="TextBox 20" id="20"/>
          <p:cNvSpPr txBox="true"/>
          <p:nvPr/>
        </p:nvSpPr>
        <p:spPr>
          <a:xfrm rot="0">
            <a:off x="8015421" y="4154185"/>
            <a:ext cx="9707601" cy="1451610"/>
          </a:xfrm>
          <a:prstGeom prst="rect">
            <a:avLst/>
          </a:prstGeom>
        </p:spPr>
        <p:txBody>
          <a:bodyPr anchor="t" rtlCol="false" tIns="0" lIns="0" bIns="0" rIns="0">
            <a:spAutoFit/>
          </a:bodyPr>
          <a:lstStyle/>
          <a:p>
            <a:pPr algn="just">
              <a:lnSpc>
                <a:spcPts val="5850"/>
              </a:lnSpc>
            </a:pPr>
            <a:r>
              <a:rPr lang="en-US" b="true" sz="3900" spc="117">
                <a:solidFill>
                  <a:srgbClr val="000000"/>
                </a:solidFill>
                <a:latin typeface="Fira Sans Bold"/>
                <a:ea typeface="Fira Sans Bold"/>
                <a:cs typeface="Fira Sans Bold"/>
                <a:sym typeface="Fira Sans Bold"/>
              </a:rPr>
              <a:t>Leverage AI for fake review detection.</a:t>
            </a:r>
          </a:p>
          <a:p>
            <a:pPr algn="just">
              <a:lnSpc>
                <a:spcPts val="5850"/>
              </a:lnSpc>
            </a:pPr>
          </a:p>
        </p:txBody>
      </p:sp>
      <p:sp>
        <p:nvSpPr>
          <p:cNvPr name="TextBox 21" id="21"/>
          <p:cNvSpPr txBox="true"/>
          <p:nvPr/>
        </p:nvSpPr>
        <p:spPr>
          <a:xfrm rot="0">
            <a:off x="7986846" y="5474395"/>
            <a:ext cx="8263158" cy="1451610"/>
          </a:xfrm>
          <a:prstGeom prst="rect">
            <a:avLst/>
          </a:prstGeom>
        </p:spPr>
        <p:txBody>
          <a:bodyPr anchor="t" rtlCol="false" tIns="0" lIns="0" bIns="0" rIns="0">
            <a:spAutoFit/>
          </a:bodyPr>
          <a:lstStyle/>
          <a:p>
            <a:pPr algn="just">
              <a:lnSpc>
                <a:spcPts val="5850"/>
              </a:lnSpc>
            </a:pPr>
            <a:r>
              <a:rPr lang="en-US" b="true" sz="3900" spc="117">
                <a:solidFill>
                  <a:srgbClr val="000000"/>
                </a:solidFill>
                <a:latin typeface="Fira Sans Bold"/>
                <a:ea typeface="Fira Sans Bold"/>
                <a:cs typeface="Fira Sans Bold"/>
                <a:sym typeface="Fira Sans Bold"/>
              </a:rPr>
              <a:t>Purchase verification system.</a:t>
            </a:r>
          </a:p>
          <a:p>
            <a:pPr algn="just">
              <a:lnSpc>
                <a:spcPts val="5850"/>
              </a:lnSpc>
            </a:pPr>
          </a:p>
        </p:txBody>
      </p:sp>
      <p:sp>
        <p:nvSpPr>
          <p:cNvPr name="Freeform 22" id="22"/>
          <p:cNvSpPr/>
          <p:nvPr/>
        </p:nvSpPr>
        <p:spPr>
          <a:xfrm flipH="false" flipV="false" rot="0">
            <a:off x="16012224" y="-21129"/>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3" id="23"/>
          <p:cNvSpPr txBox="true"/>
          <p:nvPr/>
        </p:nvSpPr>
        <p:spPr>
          <a:xfrm rot="0">
            <a:off x="5512869" y="790488"/>
            <a:ext cx="11659883" cy="1476374"/>
          </a:xfrm>
          <a:prstGeom prst="rect">
            <a:avLst/>
          </a:prstGeom>
        </p:spPr>
        <p:txBody>
          <a:bodyPr anchor="t" rtlCol="false" tIns="0" lIns="0" bIns="0" rIns="0">
            <a:spAutoFit/>
          </a:bodyPr>
          <a:lstStyle/>
          <a:p>
            <a:pPr algn="ctr">
              <a:lnSpc>
                <a:spcPts val="5850"/>
              </a:lnSpc>
            </a:pPr>
            <a:r>
              <a:rPr lang="en-US" b="true" sz="4500" spc="135">
                <a:solidFill>
                  <a:srgbClr val="000000"/>
                </a:solidFill>
                <a:latin typeface="Fira Sans Bold"/>
                <a:ea typeface="Fira Sans Bold"/>
                <a:cs typeface="Fira Sans Bold"/>
                <a:sym typeface="Fira Sans Bold"/>
              </a:rPr>
              <a:t>Proposed Regulatory Approaches</a:t>
            </a:r>
          </a:p>
          <a:p>
            <a:pPr algn="ctr">
              <a:lnSpc>
                <a:spcPts val="5850"/>
              </a:lnSpc>
            </a:pPr>
          </a:p>
        </p:txBody>
      </p:sp>
      <p:sp>
        <p:nvSpPr>
          <p:cNvPr name="TextBox 24" id="24"/>
          <p:cNvSpPr txBox="true"/>
          <p:nvPr/>
        </p:nvSpPr>
        <p:spPr>
          <a:xfrm rot="0">
            <a:off x="4487065" y="1803963"/>
            <a:ext cx="11762938" cy="1439544"/>
          </a:xfrm>
          <a:prstGeom prst="rect">
            <a:avLst/>
          </a:prstGeom>
        </p:spPr>
        <p:txBody>
          <a:bodyPr anchor="t" rtlCol="false" tIns="0" lIns="0" bIns="0" rIns="0">
            <a:spAutoFit/>
          </a:bodyPr>
          <a:lstStyle/>
          <a:p>
            <a:pPr algn="ctr">
              <a:lnSpc>
                <a:spcPts val="5720"/>
              </a:lnSpc>
            </a:pPr>
            <a:r>
              <a:rPr lang="en-US" b="true" sz="4400" spc="132">
                <a:solidFill>
                  <a:srgbClr val="FF9501"/>
                </a:solidFill>
                <a:latin typeface="Fira Sans Heavy"/>
                <a:ea typeface="Fira Sans Heavy"/>
                <a:cs typeface="Fira Sans Heavy"/>
                <a:sym typeface="Fira Sans Heavy"/>
              </a:rPr>
              <a:t>Collaborations with Platforms</a:t>
            </a:r>
          </a:p>
          <a:p>
            <a:pPr algn="ctr">
              <a:lnSpc>
                <a:spcPts val="5720"/>
              </a:lnSpc>
            </a:pPr>
          </a:p>
        </p:txBody>
      </p:sp>
      <p:sp>
        <p:nvSpPr>
          <p:cNvPr name="Freeform 25" id="25"/>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967366" y="-4027408"/>
            <a:ext cx="12070708" cy="12514780"/>
          </a:xfrm>
          <a:custGeom>
            <a:avLst/>
            <a:gdLst/>
            <a:ahLst/>
            <a:cxnLst/>
            <a:rect r="r" b="b" t="t" l="l"/>
            <a:pathLst>
              <a:path h="12514780" w="12070708">
                <a:moveTo>
                  <a:pt x="0" y="0"/>
                </a:moveTo>
                <a:lnTo>
                  <a:pt x="12070708" y="0"/>
                </a:lnTo>
                <a:lnTo>
                  <a:pt x="12070708" y="12514780"/>
                </a:lnTo>
                <a:lnTo>
                  <a:pt x="0" y="12514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6038280" y="-4528284"/>
            <a:ext cx="12653742" cy="11781978"/>
          </a:xfrm>
          <a:custGeom>
            <a:avLst/>
            <a:gdLst/>
            <a:ahLst/>
            <a:cxnLst/>
            <a:rect r="r" b="b" t="t" l="l"/>
            <a:pathLst>
              <a:path h="11781978" w="12653742">
                <a:moveTo>
                  <a:pt x="0" y="0"/>
                </a:moveTo>
                <a:lnTo>
                  <a:pt x="12653742" y="0"/>
                </a:lnTo>
                <a:lnTo>
                  <a:pt x="12653742" y="11781978"/>
                </a:lnTo>
                <a:lnTo>
                  <a:pt x="0" y="117819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082095" y="6203107"/>
            <a:ext cx="3384502" cy="631872"/>
          </a:xfrm>
          <a:custGeom>
            <a:avLst/>
            <a:gdLst/>
            <a:ahLst/>
            <a:cxnLst/>
            <a:rect r="r" b="b" t="t" l="l"/>
            <a:pathLst>
              <a:path h="631872" w="3384502">
                <a:moveTo>
                  <a:pt x="0" y="0"/>
                </a:moveTo>
                <a:lnTo>
                  <a:pt x="3384502" y="0"/>
                </a:lnTo>
                <a:lnTo>
                  <a:pt x="3384502" y="631872"/>
                </a:lnTo>
                <a:lnTo>
                  <a:pt x="0" y="631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3447813" y="65172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8" id="8"/>
          <p:cNvSpPr/>
          <p:nvPr/>
        </p:nvSpPr>
        <p:spPr>
          <a:xfrm flipV="true">
            <a:off x="3876732" y="6525625"/>
            <a:ext cx="1593413" cy="0"/>
          </a:xfrm>
          <a:prstGeom prst="line">
            <a:avLst/>
          </a:prstGeom>
          <a:ln cap="flat" w="66675">
            <a:solidFill>
              <a:srgbClr val="FD8900"/>
            </a:solidFill>
            <a:prstDash val="solid"/>
            <a:headEnd type="none" len="sm" w="sm"/>
            <a:tailEnd type="none" len="sm" w="sm"/>
          </a:ln>
        </p:spPr>
      </p:sp>
      <p:sp>
        <p:nvSpPr>
          <p:cNvPr name="TextBox 9" id="9"/>
          <p:cNvSpPr txBox="true"/>
          <p:nvPr/>
        </p:nvSpPr>
        <p:spPr>
          <a:xfrm rot="0">
            <a:off x="8617035" y="4636818"/>
            <a:ext cx="4663147" cy="1694960"/>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Resource constraints for monitoring vast review ecosystems.</a:t>
            </a:r>
          </a:p>
          <a:p>
            <a:pPr algn="l">
              <a:lnSpc>
                <a:spcPts val="3394"/>
              </a:lnSpc>
            </a:pPr>
          </a:p>
        </p:txBody>
      </p:sp>
      <p:grpSp>
        <p:nvGrpSpPr>
          <p:cNvPr name="Group 10" id="10"/>
          <p:cNvGrpSpPr/>
          <p:nvPr/>
        </p:nvGrpSpPr>
        <p:grpSpPr>
          <a:xfrm rot="0">
            <a:off x="2960265" y="6028067"/>
            <a:ext cx="916467" cy="995117"/>
            <a:chOff x="0" y="0"/>
            <a:chExt cx="822866" cy="893484"/>
          </a:xfrm>
        </p:grpSpPr>
        <p:sp>
          <p:nvSpPr>
            <p:cNvPr name="Freeform 11" id="11"/>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2" id="12"/>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1</a:t>
              </a:r>
            </a:p>
          </p:txBody>
        </p:sp>
      </p:grpSp>
      <p:grpSp>
        <p:nvGrpSpPr>
          <p:cNvPr name="Group 13" id="13"/>
          <p:cNvGrpSpPr/>
          <p:nvPr/>
        </p:nvGrpSpPr>
        <p:grpSpPr>
          <a:xfrm rot="0">
            <a:off x="5470145" y="6028067"/>
            <a:ext cx="916467" cy="995117"/>
            <a:chOff x="0" y="0"/>
            <a:chExt cx="822866" cy="893484"/>
          </a:xfrm>
        </p:grpSpPr>
        <p:sp>
          <p:nvSpPr>
            <p:cNvPr name="Freeform 14" id="14"/>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900"/>
            </a:solidFill>
          </p:spPr>
        </p:sp>
        <p:sp>
          <p:nvSpPr>
            <p:cNvPr name="TextBox 15" id="15"/>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2</a:t>
              </a:r>
            </a:p>
          </p:txBody>
        </p:sp>
      </p:grpSp>
      <p:grpSp>
        <p:nvGrpSpPr>
          <p:cNvPr name="Group 16" id="16"/>
          <p:cNvGrpSpPr/>
          <p:nvPr/>
        </p:nvGrpSpPr>
        <p:grpSpPr>
          <a:xfrm rot="0">
            <a:off x="7980025" y="6028067"/>
            <a:ext cx="916467" cy="995117"/>
            <a:chOff x="0" y="0"/>
            <a:chExt cx="822866" cy="893484"/>
          </a:xfrm>
        </p:grpSpPr>
        <p:sp>
          <p:nvSpPr>
            <p:cNvPr name="Freeform 17" id="17"/>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18" id="18"/>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3</a:t>
              </a:r>
            </a:p>
          </p:txBody>
        </p:sp>
      </p:grpSp>
      <p:grpSp>
        <p:nvGrpSpPr>
          <p:cNvPr name="Group 19" id="19"/>
          <p:cNvGrpSpPr/>
          <p:nvPr/>
        </p:nvGrpSpPr>
        <p:grpSpPr>
          <a:xfrm rot="0">
            <a:off x="10489905" y="6028067"/>
            <a:ext cx="916467" cy="995117"/>
            <a:chOff x="0" y="0"/>
            <a:chExt cx="822866" cy="893484"/>
          </a:xfrm>
        </p:grpSpPr>
        <p:sp>
          <p:nvSpPr>
            <p:cNvPr name="Freeform 20" id="20"/>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FF9A40"/>
            </a:solidFill>
          </p:spPr>
        </p:sp>
        <p:sp>
          <p:nvSpPr>
            <p:cNvPr name="TextBox 21" id="21"/>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4</a:t>
              </a:r>
            </a:p>
          </p:txBody>
        </p:sp>
      </p:grpSp>
      <p:grpSp>
        <p:nvGrpSpPr>
          <p:cNvPr name="Group 22" id="22"/>
          <p:cNvGrpSpPr/>
          <p:nvPr/>
        </p:nvGrpSpPr>
        <p:grpSpPr>
          <a:xfrm rot="0">
            <a:off x="12999785" y="6028067"/>
            <a:ext cx="916467" cy="995117"/>
            <a:chOff x="0" y="0"/>
            <a:chExt cx="822866" cy="893484"/>
          </a:xfrm>
        </p:grpSpPr>
        <p:sp>
          <p:nvSpPr>
            <p:cNvPr name="Freeform 23" id="23"/>
            <p:cNvSpPr/>
            <p:nvPr/>
          </p:nvSpPr>
          <p:spPr>
            <a:xfrm flipH="false" flipV="false" rot="0">
              <a:off x="0" y="0"/>
              <a:ext cx="822866" cy="893484"/>
            </a:xfrm>
            <a:custGeom>
              <a:avLst/>
              <a:gdLst/>
              <a:ahLst/>
              <a:cxnLst/>
              <a:rect r="r" b="b" t="t" l="l"/>
              <a:pathLst>
                <a:path h="893484" w="822866">
                  <a:moveTo>
                    <a:pt x="411433" y="0"/>
                  </a:moveTo>
                  <a:cubicBezTo>
                    <a:pt x="184205" y="0"/>
                    <a:pt x="0" y="200013"/>
                    <a:pt x="0" y="446742"/>
                  </a:cubicBezTo>
                  <a:cubicBezTo>
                    <a:pt x="0" y="693471"/>
                    <a:pt x="184205" y="893484"/>
                    <a:pt x="411433" y="893484"/>
                  </a:cubicBezTo>
                  <a:cubicBezTo>
                    <a:pt x="638661" y="893484"/>
                    <a:pt x="822866" y="693471"/>
                    <a:pt x="822866" y="446742"/>
                  </a:cubicBezTo>
                  <a:cubicBezTo>
                    <a:pt x="822866" y="200013"/>
                    <a:pt x="638661" y="0"/>
                    <a:pt x="411433" y="0"/>
                  </a:cubicBezTo>
                  <a:close/>
                </a:path>
              </a:pathLst>
            </a:custGeom>
            <a:solidFill>
              <a:srgbClr val="000000"/>
            </a:solidFill>
          </p:spPr>
        </p:sp>
        <p:sp>
          <p:nvSpPr>
            <p:cNvPr name="TextBox 24" id="24"/>
            <p:cNvSpPr txBox="true"/>
            <p:nvPr/>
          </p:nvSpPr>
          <p:spPr>
            <a:xfrm>
              <a:off x="77144" y="-21011"/>
              <a:ext cx="668579" cy="830731"/>
            </a:xfrm>
            <a:prstGeom prst="rect">
              <a:avLst/>
            </a:prstGeom>
          </p:spPr>
          <p:txBody>
            <a:bodyPr anchor="ctr" rtlCol="false" tIns="50800" lIns="50800" bIns="50800" rIns="50800"/>
            <a:lstStyle/>
            <a:p>
              <a:pPr algn="ctr">
                <a:lnSpc>
                  <a:spcPts val="4800"/>
                </a:lnSpc>
              </a:pPr>
              <a:r>
                <a:rPr lang="en-US" sz="3200" spc="96">
                  <a:solidFill>
                    <a:srgbClr val="FFFFFF"/>
                  </a:solidFill>
                  <a:latin typeface="Fira Sans"/>
                  <a:ea typeface="Fira Sans"/>
                  <a:cs typeface="Fira Sans"/>
                  <a:sym typeface="Fira Sans"/>
                </a:rPr>
                <a:t>5</a:t>
              </a:r>
            </a:p>
          </p:txBody>
        </p:sp>
      </p:grpSp>
      <p:sp>
        <p:nvSpPr>
          <p:cNvPr name="AutoShape 25" id="25"/>
          <p:cNvSpPr/>
          <p:nvPr/>
        </p:nvSpPr>
        <p:spPr>
          <a:xfrm flipV="true">
            <a:off x="6386612" y="6525625"/>
            <a:ext cx="1593413" cy="0"/>
          </a:xfrm>
          <a:prstGeom prst="line">
            <a:avLst/>
          </a:prstGeom>
          <a:ln cap="flat" w="66675">
            <a:solidFill>
              <a:srgbClr val="FD8900"/>
            </a:solidFill>
            <a:prstDash val="solid"/>
            <a:headEnd type="none" len="sm" w="sm"/>
            <a:tailEnd type="none" len="sm" w="sm"/>
          </a:ln>
        </p:spPr>
      </p:sp>
      <p:sp>
        <p:nvSpPr>
          <p:cNvPr name="AutoShape 26" id="26"/>
          <p:cNvSpPr/>
          <p:nvPr/>
        </p:nvSpPr>
        <p:spPr>
          <a:xfrm flipV="true">
            <a:off x="8896492" y="6525625"/>
            <a:ext cx="1593413" cy="0"/>
          </a:xfrm>
          <a:prstGeom prst="line">
            <a:avLst/>
          </a:prstGeom>
          <a:ln cap="flat" w="66675">
            <a:solidFill>
              <a:srgbClr val="FD8900"/>
            </a:solidFill>
            <a:prstDash val="solid"/>
            <a:headEnd type="none" len="sm" w="sm"/>
            <a:tailEnd type="none" len="sm" w="sm"/>
          </a:ln>
        </p:spPr>
      </p:sp>
      <p:sp>
        <p:nvSpPr>
          <p:cNvPr name="AutoShape 27" id="27"/>
          <p:cNvSpPr/>
          <p:nvPr/>
        </p:nvSpPr>
        <p:spPr>
          <a:xfrm flipV="true">
            <a:off x="11406372" y="6525625"/>
            <a:ext cx="1593413" cy="0"/>
          </a:xfrm>
          <a:prstGeom prst="line">
            <a:avLst/>
          </a:prstGeom>
          <a:ln cap="flat" w="66675">
            <a:solidFill>
              <a:srgbClr val="FD8900"/>
            </a:solidFill>
            <a:prstDash val="solid"/>
            <a:headEnd type="none" len="sm" w="sm"/>
            <a:tailEnd type="none" len="sm" w="sm"/>
          </a:ln>
        </p:spPr>
      </p:sp>
      <p:sp>
        <p:nvSpPr>
          <p:cNvPr name="Freeform 28" id="28"/>
          <p:cNvSpPr/>
          <p:nvPr/>
        </p:nvSpPr>
        <p:spPr>
          <a:xfrm flipH="false" flipV="false" rot="0">
            <a:off x="15770677" y="1362705"/>
            <a:ext cx="1488623" cy="3066451"/>
          </a:xfrm>
          <a:custGeom>
            <a:avLst/>
            <a:gdLst/>
            <a:ahLst/>
            <a:cxnLst/>
            <a:rect r="r" b="b" t="t" l="l"/>
            <a:pathLst>
              <a:path h="3066451" w="1488623">
                <a:moveTo>
                  <a:pt x="0" y="0"/>
                </a:moveTo>
                <a:lnTo>
                  <a:pt x="1488623" y="0"/>
                </a:lnTo>
                <a:lnTo>
                  <a:pt x="1488623" y="3066452"/>
                </a:lnTo>
                <a:lnTo>
                  <a:pt x="0" y="30664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9" id="29"/>
          <p:cNvSpPr txBox="true"/>
          <p:nvPr/>
        </p:nvSpPr>
        <p:spPr>
          <a:xfrm rot="0">
            <a:off x="1749555" y="7042996"/>
            <a:ext cx="3720591" cy="3838194"/>
          </a:xfrm>
          <a:prstGeom prst="rect">
            <a:avLst/>
          </a:prstGeom>
        </p:spPr>
        <p:txBody>
          <a:bodyPr anchor="t" rtlCol="false" tIns="0" lIns="0" bIns="0" rIns="0">
            <a:spAutoFit/>
          </a:bodyPr>
          <a:lstStyle/>
          <a:p>
            <a:pPr algn="ctr">
              <a:lnSpc>
                <a:spcPts val="3389"/>
              </a:lnSpc>
            </a:pPr>
            <a:r>
              <a:rPr lang="en-US" b="true" sz="2259" spc="67">
                <a:solidFill>
                  <a:srgbClr val="000000"/>
                </a:solidFill>
                <a:latin typeface="Fira Sans Bold"/>
                <a:ea typeface="Fira Sans Bold"/>
                <a:cs typeface="Fira Sans Bold"/>
                <a:sym typeface="Fira Sans Bold"/>
              </a:rPr>
              <a:t>Cross-border jurisdiction issues arise when review firms operate internationally.</a:t>
            </a:r>
          </a:p>
          <a:p>
            <a:pPr algn="ctr">
              <a:lnSpc>
                <a:spcPts val="3389"/>
              </a:lnSpc>
            </a:pPr>
          </a:p>
          <a:p>
            <a:pPr algn="ctr">
              <a:lnSpc>
                <a:spcPts val="3389"/>
              </a:lnSpc>
            </a:pPr>
          </a:p>
          <a:p>
            <a:pPr algn="ctr">
              <a:lnSpc>
                <a:spcPts val="3389"/>
              </a:lnSpc>
            </a:pPr>
          </a:p>
          <a:p>
            <a:pPr algn="ctr">
              <a:lnSpc>
                <a:spcPts val="3389"/>
              </a:lnSpc>
            </a:pPr>
          </a:p>
          <a:p>
            <a:pPr algn="ctr">
              <a:lnSpc>
                <a:spcPts val="3389"/>
              </a:lnSpc>
            </a:pPr>
          </a:p>
        </p:txBody>
      </p:sp>
      <p:sp>
        <p:nvSpPr>
          <p:cNvPr name="TextBox 30" id="30"/>
          <p:cNvSpPr txBox="true"/>
          <p:nvPr/>
        </p:nvSpPr>
        <p:spPr>
          <a:xfrm rot="0">
            <a:off x="4027576" y="4636818"/>
            <a:ext cx="4098939" cy="1694960"/>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Difficult to attribute AI-generated content to specific actors.</a:t>
            </a:r>
          </a:p>
          <a:p>
            <a:pPr algn="ctr">
              <a:lnSpc>
                <a:spcPts val="3394"/>
              </a:lnSpc>
            </a:pPr>
          </a:p>
        </p:txBody>
      </p:sp>
      <p:sp>
        <p:nvSpPr>
          <p:cNvPr name="TextBox 31" id="31"/>
          <p:cNvSpPr txBox="true"/>
          <p:nvPr/>
        </p:nvSpPr>
        <p:spPr>
          <a:xfrm rot="0">
            <a:off x="6386612" y="7042996"/>
            <a:ext cx="4362722" cy="837710"/>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Limited technical expertise within regulatory agencies.</a:t>
            </a:r>
          </a:p>
        </p:txBody>
      </p:sp>
      <p:sp>
        <p:nvSpPr>
          <p:cNvPr name="TextBox 32" id="32"/>
          <p:cNvSpPr txBox="true"/>
          <p:nvPr/>
        </p:nvSpPr>
        <p:spPr>
          <a:xfrm rot="0">
            <a:off x="11483301" y="6996950"/>
            <a:ext cx="4359766" cy="1266335"/>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Evidentiary standards that may not accommodate AI detection methods.</a:t>
            </a:r>
          </a:p>
        </p:txBody>
      </p:sp>
      <p:sp>
        <p:nvSpPr>
          <p:cNvPr name="TextBox 33" id="33"/>
          <p:cNvSpPr txBox="true"/>
          <p:nvPr/>
        </p:nvSpPr>
        <p:spPr>
          <a:xfrm rot="0">
            <a:off x="3755674" y="556472"/>
            <a:ext cx="13421845" cy="851836"/>
          </a:xfrm>
          <a:prstGeom prst="rect">
            <a:avLst/>
          </a:prstGeom>
        </p:spPr>
        <p:txBody>
          <a:bodyPr anchor="t" rtlCol="false" tIns="0" lIns="0" bIns="0" rIns="0">
            <a:spAutoFit/>
          </a:bodyPr>
          <a:lstStyle/>
          <a:p>
            <a:pPr algn="ctr">
              <a:lnSpc>
                <a:spcPts val="6950"/>
              </a:lnSpc>
              <a:spcBef>
                <a:spcPct val="0"/>
              </a:spcBef>
            </a:pPr>
            <a:r>
              <a:rPr lang="en-US" b="true" sz="4964">
                <a:solidFill>
                  <a:srgbClr val="000000"/>
                </a:solidFill>
                <a:latin typeface="Fira Sans Bold"/>
                <a:ea typeface="Fira Sans Bold"/>
                <a:cs typeface="Fira Sans Bold"/>
                <a:sym typeface="Fira Sans Bold"/>
              </a:rPr>
              <a:t>Enforcement Challenges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55410" y="-4593598"/>
            <a:ext cx="11961977" cy="11586973"/>
          </a:xfrm>
          <a:custGeom>
            <a:avLst/>
            <a:gdLst/>
            <a:ahLst/>
            <a:cxnLst/>
            <a:rect r="r" b="b" t="t" l="l"/>
            <a:pathLst>
              <a:path h="11586973" w="11961977">
                <a:moveTo>
                  <a:pt x="0" y="0"/>
                </a:moveTo>
                <a:lnTo>
                  <a:pt x="11961977" y="0"/>
                </a:lnTo>
                <a:lnTo>
                  <a:pt x="11961977" y="11586973"/>
                </a:lnTo>
                <a:lnTo>
                  <a:pt x="0" y="11586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82064" y="6993375"/>
            <a:ext cx="5749963" cy="3944314"/>
          </a:xfrm>
          <a:custGeom>
            <a:avLst/>
            <a:gdLst/>
            <a:ahLst/>
            <a:cxnLst/>
            <a:rect r="r" b="b" t="t" l="l"/>
            <a:pathLst>
              <a:path h="3944314" w="5749963">
                <a:moveTo>
                  <a:pt x="0" y="0"/>
                </a:moveTo>
                <a:lnTo>
                  <a:pt x="5749964" y="0"/>
                </a:lnTo>
                <a:lnTo>
                  <a:pt x="5749964" y="3944315"/>
                </a:lnTo>
                <a:lnTo>
                  <a:pt x="0" y="3944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65984" y="8910814"/>
            <a:ext cx="1880451" cy="1748754"/>
          </a:xfrm>
          <a:custGeom>
            <a:avLst/>
            <a:gdLst/>
            <a:ahLst/>
            <a:cxnLst/>
            <a:rect r="r" b="b" t="t" l="l"/>
            <a:pathLst>
              <a:path h="1748754" w="1880451">
                <a:moveTo>
                  <a:pt x="0" y="0"/>
                </a:moveTo>
                <a:lnTo>
                  <a:pt x="1880450" y="0"/>
                </a:lnTo>
                <a:lnTo>
                  <a:pt x="1880450" y="1748754"/>
                </a:lnTo>
                <a:lnTo>
                  <a:pt x="0" y="1748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5454816" y="1028700"/>
          <a:ext cx="10220191" cy="8943975"/>
        </p:xfrm>
        <a:graphic>
          <a:graphicData uri="http://schemas.openxmlformats.org/drawingml/2006/table">
            <a:tbl>
              <a:tblPr/>
              <a:tblGrid>
                <a:gridCol w="4708113"/>
                <a:gridCol w="5512079"/>
              </a:tblGrid>
              <a:tr h="1128758">
                <a:tc>
                  <a:txBody>
                    <a:bodyPr anchor="t" rtlCol="false"/>
                    <a:lstStyle/>
                    <a:p>
                      <a:pPr algn="ctr">
                        <a:lnSpc>
                          <a:spcPts val="4339"/>
                        </a:lnSpc>
                        <a:defRPr/>
                      </a:pPr>
                      <a:r>
                        <a:rPr lang="en-US" sz="3099" b="true">
                          <a:solidFill>
                            <a:srgbClr val="000000"/>
                          </a:solidFill>
                          <a:latin typeface="Fira Sans Bold"/>
                          <a:ea typeface="Fira Sans Bold"/>
                          <a:cs typeface="Fira Sans Bold"/>
                          <a:sym typeface="Fira Sans Bold"/>
                        </a:rPr>
                        <a:t>Student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339"/>
                        </a:lnSpc>
                        <a:defRPr/>
                      </a:pPr>
                      <a:r>
                        <a:rPr lang="en-US" sz="3099" b="true">
                          <a:solidFill>
                            <a:srgbClr val="000000"/>
                          </a:solidFill>
                          <a:latin typeface="Fira Sans Bold"/>
                          <a:ea typeface="Fira Sans Bold"/>
                          <a:cs typeface="Fira Sans Bold"/>
                          <a:sym typeface="Fira Sans Bold"/>
                        </a:rPr>
                        <a:t>Student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7878">
                <a:tc>
                  <a:txBody>
                    <a:bodyPr anchor="t" rtlCol="false"/>
                    <a:lstStyle/>
                    <a:p>
                      <a:pPr algn="ctr">
                        <a:lnSpc>
                          <a:spcPts val="2659"/>
                        </a:lnSpc>
                        <a:defRPr/>
                      </a:pPr>
                      <a:r>
                        <a:rPr lang="en-US" sz="1899">
                          <a:solidFill>
                            <a:srgbClr val="000000"/>
                          </a:solidFill>
                          <a:latin typeface="Fira Sans"/>
                          <a:ea typeface="Fira Sans"/>
                          <a:cs typeface="Fira Sans"/>
                          <a:sym typeface="Fira Sans"/>
                        </a:rPr>
                        <a:t>24298473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Fira Sans"/>
                          <a:ea typeface="Fira Sans"/>
                          <a:cs typeface="Fira Sans"/>
                          <a:sym typeface="Fira Sans"/>
                        </a:rPr>
                        <a:t>Yuan yuan Xiang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24223960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Parijat Dhar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24295848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Sai Sugun D 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24202473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Nan Zhang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24234516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Shivani Singh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24230224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Liberation Sans"/>
                          <a:ea typeface="Liberation Sans"/>
                          <a:cs typeface="Liberation Sans"/>
                          <a:sym typeface="Liberation Sans"/>
                        </a:rPr>
                        <a:t>Bhuvana Kodathi Srinivas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24238836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Dhanush Devadiga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24216949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Yathish Kumar Surendra Kumar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0917">
                <a:tc>
                  <a:txBody>
                    <a:bodyPr anchor="t" rtlCol="false"/>
                    <a:lstStyle/>
                    <a:p>
                      <a:pPr algn="ctr">
                        <a:lnSpc>
                          <a:spcPts val="2659"/>
                        </a:lnSpc>
                        <a:defRPr/>
                      </a:pPr>
                      <a:r>
                        <a:rPr lang="en-US" sz="1899">
                          <a:solidFill>
                            <a:srgbClr val="000000"/>
                          </a:solidFill>
                          <a:latin typeface="Fira Sans"/>
                          <a:ea typeface="Fira Sans"/>
                          <a:cs typeface="Fira Sans"/>
                          <a:sym typeface="Fira Sans"/>
                        </a:rPr>
                        <a:t>24216940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Fira Sans"/>
                          <a:ea typeface="Fira Sans"/>
                          <a:cs typeface="Fira Sans"/>
                          <a:sym typeface="Fira Sans"/>
                        </a:rPr>
                        <a:t>Vaishnavi Kandikonda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8550622" y="93689"/>
            <a:ext cx="4028579" cy="755016"/>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Fira Sans Bold"/>
                <a:ea typeface="Fira Sans Bold"/>
                <a:cs typeface="Fira Sans Bold"/>
                <a:sym typeface="Fira Sans Bold"/>
              </a:rPr>
              <a:t>Group 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53616" y="4150920"/>
            <a:ext cx="5408212" cy="2746248"/>
            <a:chOff x="0" y="0"/>
            <a:chExt cx="7210950" cy="3661664"/>
          </a:xfrm>
        </p:grpSpPr>
        <p:sp>
          <p:nvSpPr>
            <p:cNvPr name="Freeform 4" id="4"/>
            <p:cNvSpPr/>
            <p:nvPr/>
          </p:nvSpPr>
          <p:spPr>
            <a:xfrm flipH="false" flipV="false" rot="0">
              <a:off x="0" y="0"/>
              <a:ext cx="7210950" cy="3661664"/>
            </a:xfrm>
            <a:custGeom>
              <a:avLst/>
              <a:gdLst/>
              <a:ahLst/>
              <a:cxnLst/>
              <a:rect r="r" b="b" t="t" l="l"/>
              <a:pathLst>
                <a:path h="3661664" w="7210950">
                  <a:moveTo>
                    <a:pt x="0" y="0"/>
                  </a:moveTo>
                  <a:lnTo>
                    <a:pt x="7210950" y="0"/>
                  </a:lnTo>
                  <a:lnTo>
                    <a:pt x="7210950" y="3661664"/>
                  </a:lnTo>
                  <a:lnTo>
                    <a:pt x="0" y="3661664"/>
                  </a:lnTo>
                  <a:close/>
                </a:path>
              </a:pathLst>
            </a:custGeom>
            <a:solidFill>
              <a:srgbClr val="000000">
                <a:alpha val="0"/>
              </a:srgbClr>
            </a:solidFill>
          </p:spPr>
        </p:sp>
        <p:sp>
          <p:nvSpPr>
            <p:cNvPr name="TextBox 5" id="5"/>
            <p:cNvSpPr txBox="true"/>
            <p:nvPr/>
          </p:nvSpPr>
          <p:spPr>
            <a:xfrm>
              <a:off x="0" y="-9525"/>
              <a:ext cx="7210950" cy="3671189"/>
            </a:xfrm>
            <a:prstGeom prst="rect">
              <a:avLst/>
            </a:prstGeom>
          </p:spPr>
          <p:txBody>
            <a:bodyPr anchor="t" rtlCol="false" tIns="0" lIns="0" bIns="0" rIns="0"/>
            <a:lstStyle/>
            <a:p>
              <a:pPr algn="ctr">
                <a:lnSpc>
                  <a:spcPts val="14400"/>
                </a:lnSpc>
              </a:pPr>
              <a:r>
                <a:rPr lang="en-US" sz="12000" b="true">
                  <a:solidFill>
                    <a:srgbClr val="000000"/>
                  </a:solidFill>
                  <a:latin typeface="Fira Sans Medium"/>
                  <a:ea typeface="Fira Sans Medium"/>
                  <a:cs typeface="Fira Sans Medium"/>
                  <a:sym typeface="Fira Sans Medium"/>
                </a:rPr>
                <a:t>T</a:t>
              </a:r>
              <a:r>
                <a:rPr lang="en-US" sz="12000" b="true">
                  <a:solidFill>
                    <a:srgbClr val="000000"/>
                  </a:solidFill>
                  <a:latin typeface="Fira Sans Medium"/>
                  <a:ea typeface="Fira Sans Medium"/>
                  <a:cs typeface="Fira Sans Medium"/>
                  <a:sym typeface="Fira Sans Medium"/>
                </a:rPr>
                <a:t>hanks!</a:t>
              </a:r>
            </a:p>
          </p:txBody>
        </p:sp>
      </p:grpSp>
      <p:sp>
        <p:nvSpPr>
          <p:cNvPr name="Freeform 6" id="6"/>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255410" y="-4593598"/>
            <a:ext cx="12876160" cy="12472497"/>
          </a:xfrm>
          <a:custGeom>
            <a:avLst/>
            <a:gdLst/>
            <a:ahLst/>
            <a:cxnLst/>
            <a:rect r="r" b="b" t="t" l="l"/>
            <a:pathLst>
              <a:path h="12472497" w="12876160">
                <a:moveTo>
                  <a:pt x="0" y="0"/>
                </a:moveTo>
                <a:lnTo>
                  <a:pt x="12876161" y="0"/>
                </a:lnTo>
                <a:lnTo>
                  <a:pt x="12876161" y="12472497"/>
                </a:lnTo>
                <a:lnTo>
                  <a:pt x="0" y="12472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902533" y="6344607"/>
            <a:ext cx="2957814" cy="552561"/>
            <a:chOff x="0" y="0"/>
            <a:chExt cx="3943752" cy="736748"/>
          </a:xfrm>
        </p:grpSpPr>
        <p:sp>
          <p:nvSpPr>
            <p:cNvPr name="Freeform 9" id="9"/>
            <p:cNvSpPr/>
            <p:nvPr/>
          </p:nvSpPr>
          <p:spPr>
            <a:xfrm flipH="false" flipV="false" rot="0">
              <a:off x="-25273" y="-18161"/>
              <a:ext cx="4012438" cy="754888"/>
            </a:xfrm>
            <a:custGeom>
              <a:avLst/>
              <a:gdLst/>
              <a:ahLst/>
              <a:cxnLst/>
              <a:rect r="r" b="b" t="t" l="l"/>
              <a:pathLst>
                <a:path h="754888" w="4012438">
                  <a:moveTo>
                    <a:pt x="3934079" y="311277"/>
                  </a:moveTo>
                  <a:cubicBezTo>
                    <a:pt x="3460623" y="600583"/>
                    <a:pt x="2774188" y="754888"/>
                    <a:pt x="2183257" y="754888"/>
                  </a:cubicBezTo>
                  <a:cubicBezTo>
                    <a:pt x="1354709" y="754888"/>
                    <a:pt x="608711" y="500888"/>
                    <a:pt x="44323" y="78359"/>
                  </a:cubicBezTo>
                  <a:cubicBezTo>
                    <a:pt x="0" y="45212"/>
                    <a:pt x="39751" y="0"/>
                    <a:pt x="92964" y="25781"/>
                  </a:cubicBezTo>
                  <a:cubicBezTo>
                    <a:pt x="702056" y="319532"/>
                    <a:pt x="1455039" y="496189"/>
                    <a:pt x="2232914" y="496189"/>
                  </a:cubicBezTo>
                  <a:cubicBezTo>
                    <a:pt x="2757551" y="496189"/>
                    <a:pt x="3334639" y="406273"/>
                    <a:pt x="3865245" y="219583"/>
                  </a:cubicBezTo>
                  <a:cubicBezTo>
                    <a:pt x="3945382" y="191389"/>
                    <a:pt x="4012438" y="263144"/>
                    <a:pt x="3934079" y="311277"/>
                  </a:cubicBezTo>
                </a:path>
              </a:pathLst>
            </a:custGeom>
            <a:solidFill>
              <a:srgbClr val="FF9900"/>
            </a:solidFill>
          </p:spPr>
        </p:sp>
      </p:grpSp>
      <p:grpSp>
        <p:nvGrpSpPr>
          <p:cNvPr name="Group 10" id="10"/>
          <p:cNvGrpSpPr/>
          <p:nvPr/>
        </p:nvGrpSpPr>
        <p:grpSpPr>
          <a:xfrm rot="0">
            <a:off x="11630359" y="6207839"/>
            <a:ext cx="607977" cy="496299"/>
            <a:chOff x="0" y="0"/>
            <a:chExt cx="810636" cy="661732"/>
          </a:xfrm>
        </p:grpSpPr>
        <p:sp>
          <p:nvSpPr>
            <p:cNvPr name="Freeform 11" id="11"/>
            <p:cNvSpPr/>
            <p:nvPr/>
          </p:nvSpPr>
          <p:spPr>
            <a:xfrm flipH="false" flipV="false" rot="0">
              <a:off x="-14224" y="-49022"/>
              <a:ext cx="860171" cy="723773"/>
            </a:xfrm>
            <a:custGeom>
              <a:avLst/>
              <a:gdLst/>
              <a:ahLst/>
              <a:cxnLst/>
              <a:rect r="r" b="b" t="t" l="l"/>
              <a:pathLst>
                <a:path h="723773" w="860171">
                  <a:moveTo>
                    <a:pt x="606171" y="226060"/>
                  </a:moveTo>
                  <a:cubicBezTo>
                    <a:pt x="545846" y="161925"/>
                    <a:pt x="206121" y="195834"/>
                    <a:pt x="53594" y="210820"/>
                  </a:cubicBezTo>
                  <a:cubicBezTo>
                    <a:pt x="7112" y="215519"/>
                    <a:pt x="0" y="181991"/>
                    <a:pt x="41910" y="157861"/>
                  </a:cubicBezTo>
                  <a:cubicBezTo>
                    <a:pt x="312547" y="0"/>
                    <a:pt x="756539" y="45593"/>
                    <a:pt x="808355" y="98425"/>
                  </a:cubicBezTo>
                  <a:cubicBezTo>
                    <a:pt x="860171" y="151638"/>
                    <a:pt x="794893" y="520573"/>
                    <a:pt x="540639" y="696722"/>
                  </a:cubicBezTo>
                  <a:cubicBezTo>
                    <a:pt x="501650" y="723773"/>
                    <a:pt x="464439" y="709295"/>
                    <a:pt x="481711" y="673481"/>
                  </a:cubicBezTo>
                  <a:cubicBezTo>
                    <a:pt x="538861" y="555244"/>
                    <a:pt x="666877" y="290449"/>
                    <a:pt x="606171" y="226060"/>
                  </a:cubicBezTo>
                </a:path>
              </a:pathLst>
            </a:custGeom>
            <a:solidFill>
              <a:srgbClr val="FF9900"/>
            </a:solidFill>
          </p:spPr>
        </p:sp>
      </p:grpSp>
      <p:grpSp>
        <p:nvGrpSpPr>
          <p:cNvPr name="Group 12" id="12"/>
          <p:cNvGrpSpPr/>
          <p:nvPr/>
        </p:nvGrpSpPr>
        <p:grpSpPr>
          <a:xfrm rot="0">
            <a:off x="9360206" y="7888966"/>
            <a:ext cx="7146328" cy="1568915"/>
            <a:chOff x="0" y="0"/>
            <a:chExt cx="12056393" cy="2646878"/>
          </a:xfrm>
        </p:grpSpPr>
        <p:sp>
          <p:nvSpPr>
            <p:cNvPr name="Freeform 13" id="13"/>
            <p:cNvSpPr/>
            <p:nvPr/>
          </p:nvSpPr>
          <p:spPr>
            <a:xfrm flipH="false" flipV="false" rot="0">
              <a:off x="0" y="0"/>
              <a:ext cx="12056393" cy="2646878"/>
            </a:xfrm>
            <a:custGeom>
              <a:avLst/>
              <a:gdLst/>
              <a:ahLst/>
              <a:cxnLst/>
              <a:rect r="r" b="b" t="t" l="l"/>
              <a:pathLst>
                <a:path h="2646878" w="12056393">
                  <a:moveTo>
                    <a:pt x="0" y="0"/>
                  </a:moveTo>
                  <a:lnTo>
                    <a:pt x="12056393" y="0"/>
                  </a:lnTo>
                  <a:lnTo>
                    <a:pt x="12056393" y="2646878"/>
                  </a:lnTo>
                  <a:lnTo>
                    <a:pt x="0" y="2646878"/>
                  </a:lnTo>
                  <a:close/>
                </a:path>
              </a:pathLst>
            </a:custGeom>
            <a:solidFill>
              <a:srgbClr val="000000">
                <a:alpha val="0"/>
              </a:srgbClr>
            </a:solidFill>
          </p:spPr>
        </p:sp>
        <p:sp>
          <p:nvSpPr>
            <p:cNvPr name="TextBox 14" id="14"/>
            <p:cNvSpPr txBox="true"/>
            <p:nvPr/>
          </p:nvSpPr>
          <p:spPr>
            <a:xfrm>
              <a:off x="0" y="-9525"/>
              <a:ext cx="12056393" cy="2656403"/>
            </a:xfrm>
            <a:prstGeom prst="rect">
              <a:avLst/>
            </a:prstGeom>
          </p:spPr>
          <p:txBody>
            <a:bodyPr anchor="t" rtlCol="false" tIns="0" lIns="0" bIns="0" rIns="0"/>
            <a:lstStyle/>
            <a:p>
              <a:pPr algn="ctr">
                <a:lnSpc>
                  <a:spcPts val="5759"/>
                </a:lnSpc>
              </a:pPr>
              <a:r>
                <a:rPr lang="en-US" sz="4800" b="true">
                  <a:solidFill>
                    <a:srgbClr val="000000"/>
                  </a:solidFill>
                  <a:latin typeface="Fira Sans Medium"/>
                  <a:ea typeface="Fira Sans Medium"/>
                  <a:cs typeface="Fira Sans Medium"/>
                  <a:sym typeface="Fira Sans Medium"/>
                </a:rPr>
                <a:t>Any Questions?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06764" y="857250"/>
            <a:ext cx="6584950" cy="894969"/>
          </a:xfrm>
          <a:prstGeom prst="rect">
            <a:avLst/>
          </a:prstGeom>
        </p:spPr>
        <p:txBody>
          <a:bodyPr anchor="t" rtlCol="false" tIns="0" lIns="0" bIns="0" rIns="0">
            <a:spAutoFit/>
          </a:bodyPr>
          <a:lstStyle/>
          <a:p>
            <a:pPr algn="ctr">
              <a:lnSpc>
                <a:spcPts val="7488"/>
              </a:lnSpc>
              <a:spcBef>
                <a:spcPct val="0"/>
              </a:spcBef>
            </a:pPr>
            <a:r>
              <a:rPr lang="en-US" b="true" sz="4800">
                <a:solidFill>
                  <a:srgbClr val="000000"/>
                </a:solidFill>
                <a:latin typeface="Fira Sans Medium"/>
                <a:ea typeface="Fira Sans Medium"/>
                <a:cs typeface="Fira Sans Medium"/>
                <a:sym typeface="Fira Sans Medium"/>
              </a:rPr>
              <a:t>Sources and References</a:t>
            </a:r>
          </a:p>
        </p:txBody>
      </p:sp>
      <p:sp>
        <p:nvSpPr>
          <p:cNvPr name="Freeform 3" id="3"/>
          <p:cNvSpPr/>
          <p:nvPr/>
        </p:nvSpPr>
        <p:spPr>
          <a:xfrm flipH="false" flipV="false" rot="0">
            <a:off x="-6734543" y="-4080241"/>
            <a:ext cx="11141233" cy="10791959"/>
          </a:xfrm>
          <a:custGeom>
            <a:avLst/>
            <a:gdLst/>
            <a:ahLst/>
            <a:cxnLst/>
            <a:rect r="r" b="b" t="t" l="l"/>
            <a:pathLst>
              <a:path h="10791959" w="11141233">
                <a:moveTo>
                  <a:pt x="0" y="0"/>
                </a:moveTo>
                <a:lnTo>
                  <a:pt x="11141233" y="0"/>
                </a:lnTo>
                <a:lnTo>
                  <a:pt x="11141233" y="10791960"/>
                </a:lnTo>
                <a:lnTo>
                  <a:pt x="0" y="10791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161014">
            <a:off x="15027217" y="4289176"/>
            <a:ext cx="11141233" cy="10791959"/>
          </a:xfrm>
          <a:custGeom>
            <a:avLst/>
            <a:gdLst/>
            <a:ahLst/>
            <a:cxnLst/>
            <a:rect r="r" b="b" t="t" l="l"/>
            <a:pathLst>
              <a:path h="10791959" w="11141233">
                <a:moveTo>
                  <a:pt x="0" y="0"/>
                </a:moveTo>
                <a:lnTo>
                  <a:pt x="11141233" y="0"/>
                </a:lnTo>
                <a:lnTo>
                  <a:pt x="11141233" y="10791959"/>
                </a:lnTo>
                <a:lnTo>
                  <a:pt x="0" y="10791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81673" y="2639831"/>
            <a:ext cx="15276049" cy="7045324"/>
          </a:xfrm>
          <a:prstGeom prst="rect">
            <a:avLst/>
          </a:prstGeom>
        </p:spPr>
        <p:txBody>
          <a:bodyPr anchor="t" rtlCol="false" tIns="0" lIns="0" bIns="0" rIns="0">
            <a:spAutoFit/>
          </a:bodyPr>
          <a:lstStyle/>
          <a:p>
            <a:pPr algn="l" marL="431807" indent="-215904" lvl="1">
              <a:lnSpc>
                <a:spcPts val="2800"/>
              </a:lnSpc>
              <a:buFont typeface="Arial"/>
              <a:buChar char="•"/>
            </a:pPr>
            <a:r>
              <a:rPr lang="en-US" sz="2000">
                <a:solidFill>
                  <a:srgbClr val="000000"/>
                </a:solidFill>
                <a:latin typeface="Fira Sans"/>
                <a:ea typeface="Fira Sans"/>
                <a:cs typeface="Fira Sans"/>
                <a:sym typeface="Fira Sans"/>
              </a:rPr>
              <a:t>Amazon. (2023). </a:t>
            </a:r>
            <a:r>
              <a:rPr lang="en-US" sz="2000" i="true">
                <a:solidFill>
                  <a:srgbClr val="000000"/>
                </a:solidFill>
                <a:latin typeface="Fira Sans Italics"/>
                <a:ea typeface="Fira Sans Italics"/>
                <a:cs typeface="Fira Sans Italics"/>
                <a:sym typeface="Fira Sans Italics"/>
              </a:rPr>
              <a:t>2022 Brand Protection Report</a:t>
            </a:r>
            <a:r>
              <a:rPr lang="en-US" sz="2000">
                <a:solidFill>
                  <a:srgbClr val="000000"/>
                </a:solidFill>
                <a:latin typeface="Fira Sans"/>
                <a:ea typeface="Fira Sans"/>
                <a:cs typeface="Fira Sans"/>
                <a:sym typeface="Fira Sans"/>
              </a:rPr>
              <a:t>. Retrieved from amazon.com/brandprotection</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BrightLocal. (2023). </a:t>
            </a:r>
            <a:r>
              <a:rPr lang="en-US" sz="2000" i="true">
                <a:solidFill>
                  <a:srgbClr val="000000"/>
                </a:solidFill>
                <a:latin typeface="Fira Sans Italics"/>
                <a:ea typeface="Fira Sans Italics"/>
                <a:cs typeface="Fira Sans Italics"/>
                <a:sym typeface="Fira Sans Italics"/>
              </a:rPr>
              <a:t>Local Consumer Review Survey 2023</a:t>
            </a:r>
            <a:r>
              <a:rPr lang="en-US" sz="2000">
                <a:solidFill>
                  <a:srgbClr val="000000"/>
                </a:solidFill>
                <a:latin typeface="Fira Sans"/>
                <a:ea typeface="Fira Sans"/>
                <a:cs typeface="Fira Sans"/>
                <a:sym typeface="Fira Sans"/>
              </a:rPr>
              <a:t>. Retrieved from brightlocal.com/research</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CHOICE. (2023). </a:t>
            </a:r>
            <a:r>
              <a:rPr lang="en-US" sz="2000" i="true">
                <a:solidFill>
                  <a:srgbClr val="000000"/>
                </a:solidFill>
                <a:latin typeface="Fira Sans Italics"/>
                <a:ea typeface="Fira Sans Italics"/>
                <a:cs typeface="Fira Sans Italics"/>
                <a:sym typeface="Fira Sans Italics"/>
              </a:rPr>
              <a:t>Online Reviews and Consumer Trust</a:t>
            </a:r>
            <a:r>
              <a:rPr lang="en-US" sz="2000">
                <a:solidFill>
                  <a:srgbClr val="000000"/>
                </a:solidFill>
                <a:latin typeface="Fira Sans"/>
                <a:ea typeface="Fira Sans"/>
                <a:cs typeface="Fira Sans"/>
                <a:sym typeface="Fira Sans"/>
              </a:rPr>
              <a:t>. Retrieved from choice.com.au</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Consumer Federation of America. (2022). </a:t>
            </a:r>
            <a:r>
              <a:rPr lang="en-US" sz="2000" i="true">
                <a:solidFill>
                  <a:srgbClr val="000000"/>
                </a:solidFill>
                <a:latin typeface="Fira Sans Italics"/>
                <a:ea typeface="Fira Sans Italics"/>
                <a:cs typeface="Fira Sans Italics"/>
                <a:sym typeface="Fira Sans Italics"/>
              </a:rPr>
              <a:t>Testimony on Fake Reviews to FTC</a:t>
            </a:r>
            <a:r>
              <a:rPr lang="en-US" sz="2000">
                <a:solidFill>
                  <a:srgbClr val="000000"/>
                </a:solidFill>
                <a:latin typeface="Fira Sans"/>
                <a:ea typeface="Fira Sans"/>
                <a:cs typeface="Fira Sans"/>
                <a:sym typeface="Fira Sans"/>
              </a:rPr>
              <a:t>. Retrieved from consumerfed.org</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Consumer Reports. (2023). </a:t>
            </a:r>
            <a:r>
              <a:rPr lang="en-US" sz="2000" i="true">
                <a:solidFill>
                  <a:srgbClr val="000000"/>
                </a:solidFill>
                <a:latin typeface="Fira Sans Italics"/>
                <a:ea typeface="Fira Sans Italics"/>
                <a:cs typeface="Fira Sans Italics"/>
                <a:sym typeface="Fira Sans Italics"/>
              </a:rPr>
              <a:t>Fake Reviews Investigation Reports</a:t>
            </a:r>
            <a:r>
              <a:rPr lang="en-US" sz="2000">
                <a:solidFill>
                  <a:srgbClr val="000000"/>
                </a:solidFill>
                <a:latin typeface="Fira Sans"/>
                <a:ea typeface="Fira Sans"/>
                <a:cs typeface="Fira Sans"/>
                <a:sym typeface="Fira Sans"/>
              </a:rPr>
              <a:t>. Retrieved from consumerreports.org</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Federal Trade Commission. (2022). </a:t>
            </a:r>
            <a:r>
              <a:rPr lang="en-US" sz="2000" i="true">
                <a:solidFill>
                  <a:srgbClr val="000000"/>
                </a:solidFill>
                <a:latin typeface="Fira Sans Italics"/>
                <a:ea typeface="Fira Sans Italics"/>
                <a:cs typeface="Fira Sans Italics"/>
                <a:sym typeface="Fira Sans Italics"/>
              </a:rPr>
              <a:t>Fake Reviews and Other Misleading Endorsements</a:t>
            </a:r>
            <a:r>
              <a:rPr lang="en-US" sz="2000">
                <a:solidFill>
                  <a:srgbClr val="000000"/>
                </a:solidFill>
                <a:latin typeface="Fira Sans"/>
                <a:ea typeface="Fira Sans"/>
                <a:cs typeface="Fira Sans"/>
                <a:sym typeface="Fira Sans"/>
              </a:rPr>
              <a:t>. Retrieved from ftc.gov</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He, S., Hollenbeck, B., &amp; Proserpio, D. (2022). The Market for Fake Reviews. </a:t>
            </a:r>
            <a:r>
              <a:rPr lang="en-US" sz="2000" i="true">
                <a:solidFill>
                  <a:srgbClr val="000000"/>
                </a:solidFill>
                <a:latin typeface="Fira Sans Italics"/>
                <a:ea typeface="Fira Sans Italics"/>
                <a:cs typeface="Fira Sans Italics"/>
                <a:sym typeface="Fira Sans Italics"/>
              </a:rPr>
              <a:t>Marketing Science</a:t>
            </a:r>
            <a:r>
              <a:rPr lang="en-US" sz="2000">
                <a:solidFill>
                  <a:srgbClr val="000000"/>
                </a:solidFill>
                <a:latin typeface="Fira Sans"/>
                <a:ea typeface="Fira Sans"/>
                <a:cs typeface="Fira Sans"/>
                <a:sym typeface="Fira Sans"/>
              </a:rPr>
              <a:t>, 41(5), 896-921.</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Luca, M. (2016). Reviews, Reputation, and Revenue: The Case of Yelp.com. </a:t>
            </a:r>
            <a:r>
              <a:rPr lang="en-US" sz="2000" i="true">
                <a:solidFill>
                  <a:srgbClr val="000000"/>
                </a:solidFill>
                <a:latin typeface="Fira Sans Italics"/>
                <a:ea typeface="Fira Sans Italics"/>
                <a:cs typeface="Fira Sans Italics"/>
                <a:sym typeface="Fira Sans Italics"/>
              </a:rPr>
              <a:t>American Economic Journal: Applied Economics</a:t>
            </a:r>
            <a:r>
              <a:rPr lang="en-US" sz="2000">
                <a:solidFill>
                  <a:srgbClr val="000000"/>
                </a:solidFill>
                <a:latin typeface="Fira Sans"/>
                <a:ea typeface="Fira Sans"/>
                <a:cs typeface="Fira Sans"/>
                <a:sym typeface="Fira Sans"/>
              </a:rPr>
              <a:t>, 8(3), 136-153.</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Trustpilot. (2023). </a:t>
            </a:r>
            <a:r>
              <a:rPr lang="en-US" sz="2000" i="true">
                <a:solidFill>
                  <a:srgbClr val="000000"/>
                </a:solidFill>
                <a:latin typeface="Fira Sans Italics"/>
                <a:ea typeface="Fira Sans Italics"/>
                <a:cs typeface="Fira Sans Italics"/>
                <a:sym typeface="Fira Sans Italics"/>
              </a:rPr>
              <a:t>Transparency Report 2022</a:t>
            </a:r>
            <a:r>
              <a:rPr lang="en-US" sz="2000">
                <a:solidFill>
                  <a:srgbClr val="000000"/>
                </a:solidFill>
                <a:latin typeface="Fira Sans"/>
                <a:ea typeface="Fira Sans"/>
                <a:cs typeface="Fira Sans"/>
                <a:sym typeface="Fira Sans"/>
              </a:rPr>
              <a:t>. Retrieved from trustpilot.com/trust/transparency-report</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Which?. (2023). </a:t>
            </a:r>
            <a:r>
              <a:rPr lang="en-US" sz="2000" i="true">
                <a:solidFill>
                  <a:srgbClr val="000000"/>
                </a:solidFill>
                <a:latin typeface="Fira Sans Italics"/>
                <a:ea typeface="Fira Sans Italics"/>
                <a:cs typeface="Fira Sans Italics"/>
                <a:sym typeface="Fira Sans Italics"/>
              </a:rPr>
              <a:t>Fake Reviews Campaign Reports</a:t>
            </a:r>
            <a:r>
              <a:rPr lang="en-US" sz="2000">
                <a:solidFill>
                  <a:srgbClr val="000000"/>
                </a:solidFill>
                <a:latin typeface="Fira Sans"/>
                <a:ea typeface="Fira Sans"/>
                <a:cs typeface="Fira Sans"/>
                <a:sym typeface="Fira Sans"/>
              </a:rPr>
              <a:t>. Retrieved from which.co.uk</a:t>
            </a:r>
          </a:p>
          <a:p>
            <a:pPr algn="l" marL="431807" indent="-215904" lvl="1">
              <a:lnSpc>
                <a:spcPts val="2800"/>
              </a:lnSpc>
              <a:buFont typeface="Arial"/>
              <a:buChar char="•"/>
            </a:pPr>
            <a:r>
              <a:rPr lang="en-US" sz="2000">
                <a:solidFill>
                  <a:srgbClr val="000000"/>
                </a:solidFill>
                <a:latin typeface="Fira Sans"/>
                <a:ea typeface="Fira Sans"/>
                <a:cs typeface="Fira Sans"/>
                <a:sym typeface="Fira Sans"/>
              </a:rPr>
              <a:t>Fornaciari, T., &amp; Poesio, M. (2014). Identifying fake Amazon reviews by learning from crowds. In Proceedings of the 14th Conference of the European Chapter of the Association for Computational Linguistics (pp. 279-287). Association for Computational Linguistics.</a:t>
            </a:r>
          </a:p>
          <a:p>
            <a:pPr algn="l" marL="431807" indent="-215904" lvl="1">
              <a:lnSpc>
                <a:spcPts val="2800"/>
              </a:lnSpc>
              <a:spcBef>
                <a:spcPct val="0"/>
              </a:spcBef>
              <a:buFont typeface="Arial"/>
              <a:buChar char="•"/>
            </a:pPr>
            <a:r>
              <a:rPr lang="en-US" sz="2000">
                <a:solidFill>
                  <a:srgbClr val="000000"/>
                </a:solidFill>
                <a:latin typeface="Fira Sans"/>
                <a:ea typeface="Fira Sans"/>
                <a:cs typeface="Fira Sans"/>
                <a:sym typeface="Fira Sans"/>
              </a:rPr>
              <a:t>Amazon Newsroom (2023) – How Amazon Uses AI to Spot Fake Reviews https://www.aboutamazon.com/news/policy-news-views/how-ai-spots-fake-reviews-amazon.</a:t>
            </a:r>
          </a:p>
          <a:p>
            <a:pPr algn="l" marL="431807" indent="-215904" lvl="1">
              <a:lnSpc>
                <a:spcPts val="2800"/>
              </a:lnSpc>
              <a:spcBef>
                <a:spcPct val="0"/>
              </a:spcBef>
              <a:buFont typeface="Arial"/>
              <a:buChar char="•"/>
            </a:pPr>
            <a:r>
              <a:rPr lang="en-US" sz="2000">
                <a:solidFill>
                  <a:srgbClr val="000000"/>
                </a:solidFill>
                <a:latin typeface="Fira Sans"/>
                <a:ea typeface="Fira Sans"/>
                <a:cs typeface="Fira Sans"/>
                <a:sym typeface="Fira Sans"/>
              </a:rPr>
              <a:t>Allows civil penalties up to $50,000 per fake review. Federal Trade Commission (FTC) press releases and proposals.</a:t>
            </a:r>
          </a:p>
          <a:p>
            <a:pPr algn="l" marL="431807" indent="-215904" lvl="1">
              <a:lnSpc>
                <a:spcPts val="2800"/>
              </a:lnSpc>
              <a:spcBef>
                <a:spcPct val="0"/>
              </a:spcBef>
              <a:buFont typeface="Arial"/>
              <a:buChar char="•"/>
            </a:pPr>
            <a:r>
              <a:rPr lang="en-US" sz="2000">
                <a:solidFill>
                  <a:srgbClr val="000000"/>
                </a:solidFill>
                <a:latin typeface="Fira Sans"/>
                <a:ea typeface="Fira Sans"/>
                <a:cs typeface="Fira Sans"/>
                <a:sym typeface="Fira Sans"/>
              </a:rPr>
              <a:t>Classifies deceptive AI tools as "high-risk"; subject to compliance and bans. European Commission - EU AI Act final draft 2024</a:t>
            </a:r>
          </a:p>
          <a:p>
            <a:pPr algn="l" marL="431807" indent="-215904" lvl="1">
              <a:lnSpc>
                <a:spcPts val="2800"/>
              </a:lnSpc>
              <a:spcBef>
                <a:spcPct val="0"/>
              </a:spcBef>
              <a:buFont typeface="Arial"/>
              <a:buChar char="•"/>
            </a:pPr>
            <a:r>
              <a:rPr lang="en-US" sz="2000">
                <a:solidFill>
                  <a:srgbClr val="000000"/>
                </a:solidFill>
                <a:latin typeface="Fira Sans"/>
                <a:ea typeface="Fira Sans"/>
                <a:cs typeface="Fira Sans"/>
                <a:sym typeface="Fira Sans"/>
              </a:rPr>
              <a:t>Machine learning detects and blocks ~25% of fake reviews. Amazon Transparency Report / Yelp Trust &amp; Safety updates</a:t>
            </a:r>
          </a:p>
          <a:p>
            <a:pPr algn="l">
              <a:lnSpc>
                <a:spcPts val="2800"/>
              </a:lnSpc>
              <a:spcBef>
                <a:spcPct val="0"/>
              </a:spcBef>
            </a:pPr>
          </a:p>
        </p:txBody>
      </p:sp>
      <p:sp>
        <p:nvSpPr>
          <p:cNvPr name="Freeform 6" id="6"/>
          <p:cNvSpPr/>
          <p:nvPr/>
        </p:nvSpPr>
        <p:spPr>
          <a:xfrm flipH="false" flipV="false" rot="0">
            <a:off x="16012224" y="-21129"/>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55410" y="-4593598"/>
            <a:ext cx="11961977" cy="11586973"/>
          </a:xfrm>
          <a:custGeom>
            <a:avLst/>
            <a:gdLst/>
            <a:ahLst/>
            <a:cxnLst/>
            <a:rect r="r" b="b" t="t" l="l"/>
            <a:pathLst>
              <a:path h="11586973" w="11961977">
                <a:moveTo>
                  <a:pt x="0" y="0"/>
                </a:moveTo>
                <a:lnTo>
                  <a:pt x="11961977" y="0"/>
                </a:lnTo>
                <a:lnTo>
                  <a:pt x="11961977" y="11586973"/>
                </a:lnTo>
                <a:lnTo>
                  <a:pt x="0" y="11586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8519" y="4870361"/>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8">
              <a:alphaModFix amt="61000"/>
            </a:blip>
            <a:stretch>
              <a:fillRect l="0" t="0" r="0" b="0"/>
            </a:stretch>
          </a:blipFill>
        </p:spPr>
      </p:sp>
      <p:sp>
        <p:nvSpPr>
          <p:cNvPr name="TextBox 6" id="6"/>
          <p:cNvSpPr txBox="true"/>
          <p:nvPr/>
        </p:nvSpPr>
        <p:spPr>
          <a:xfrm rot="0">
            <a:off x="5299742" y="971550"/>
            <a:ext cx="9136880" cy="786764"/>
          </a:xfrm>
          <a:prstGeom prst="rect">
            <a:avLst/>
          </a:prstGeom>
        </p:spPr>
        <p:txBody>
          <a:bodyPr anchor="t" rtlCol="false" tIns="0" lIns="0" bIns="0" rIns="0">
            <a:spAutoFit/>
          </a:bodyPr>
          <a:lstStyle/>
          <a:p>
            <a:pPr algn="l">
              <a:lnSpc>
                <a:spcPts val="6240"/>
              </a:lnSpc>
            </a:pPr>
            <a:r>
              <a:rPr lang="en-US" sz="4800" spc="144" b="true">
                <a:solidFill>
                  <a:srgbClr val="000000"/>
                </a:solidFill>
                <a:latin typeface="Fira Sans Bold"/>
                <a:ea typeface="Fira Sans Bold"/>
                <a:cs typeface="Fira Sans Bold"/>
                <a:sym typeface="Fira Sans Bold"/>
              </a:rPr>
              <a:t>A bit of Context.</a:t>
            </a:r>
          </a:p>
        </p:txBody>
      </p:sp>
      <p:sp>
        <p:nvSpPr>
          <p:cNvPr name="Freeform 7" id="7"/>
          <p:cNvSpPr/>
          <p:nvPr/>
        </p:nvSpPr>
        <p:spPr>
          <a:xfrm flipH="false" flipV="false" rot="0">
            <a:off x="10827962" y="6394364"/>
            <a:ext cx="5292839" cy="1475379"/>
          </a:xfrm>
          <a:custGeom>
            <a:avLst/>
            <a:gdLst/>
            <a:ahLst/>
            <a:cxnLst/>
            <a:rect r="r" b="b" t="t" l="l"/>
            <a:pathLst>
              <a:path h="1475379" w="5292839">
                <a:moveTo>
                  <a:pt x="0" y="0"/>
                </a:moveTo>
                <a:lnTo>
                  <a:pt x="5292840" y="0"/>
                </a:lnTo>
                <a:lnTo>
                  <a:pt x="5292840" y="1475379"/>
                </a:lnTo>
                <a:lnTo>
                  <a:pt x="0" y="1475379"/>
                </a:lnTo>
                <a:lnTo>
                  <a:pt x="0" y="0"/>
                </a:lnTo>
                <a:close/>
              </a:path>
            </a:pathLst>
          </a:custGeom>
          <a:blipFill>
            <a:blip r:embed="rId9"/>
            <a:stretch>
              <a:fillRect l="0" t="0" r="0" b="0"/>
            </a:stretch>
          </a:blipFill>
        </p:spPr>
      </p:sp>
      <p:grpSp>
        <p:nvGrpSpPr>
          <p:cNvPr name="Group 8" id="8"/>
          <p:cNvGrpSpPr/>
          <p:nvPr/>
        </p:nvGrpSpPr>
        <p:grpSpPr>
          <a:xfrm rot="0">
            <a:off x="3403467" y="8515641"/>
            <a:ext cx="12455910" cy="342410"/>
            <a:chOff x="0" y="0"/>
            <a:chExt cx="16607881" cy="456547"/>
          </a:xfrm>
        </p:grpSpPr>
        <p:sp>
          <p:nvSpPr>
            <p:cNvPr name="TextBox 9" id="9"/>
            <p:cNvSpPr txBox="true"/>
            <p:nvPr/>
          </p:nvSpPr>
          <p:spPr>
            <a:xfrm rot="0">
              <a:off x="10794859" y="-66675"/>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 “Seeding fake profiles”</a:t>
              </a:r>
            </a:p>
          </p:txBody>
        </p:sp>
        <p:sp>
          <p:nvSpPr>
            <p:cNvPr name="TextBox 10" id="10"/>
            <p:cNvSpPr txBox="true"/>
            <p:nvPr/>
          </p:nvSpPr>
          <p:spPr>
            <a:xfrm rot="0">
              <a:off x="0" y="-66675"/>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 “Guer</a:t>
              </a:r>
              <a:r>
                <a:rPr lang="en-US" b="true" sz="2262" spc="67">
                  <a:solidFill>
                    <a:srgbClr val="000000"/>
                  </a:solidFill>
                  <a:latin typeface="Fira Sans Bold"/>
                  <a:ea typeface="Fira Sans Bold"/>
                  <a:cs typeface="Fira Sans Bold"/>
                  <a:sym typeface="Fira Sans Bold"/>
                </a:rPr>
                <a:t>rilla marketing strategy”</a:t>
              </a:r>
            </a:p>
          </p:txBody>
        </p:sp>
      </p:grpSp>
      <p:sp>
        <p:nvSpPr>
          <p:cNvPr name="Freeform 11" id="11"/>
          <p:cNvSpPr/>
          <p:nvPr/>
        </p:nvSpPr>
        <p:spPr>
          <a:xfrm flipH="false" flipV="false" rot="0">
            <a:off x="2689124" y="2322706"/>
            <a:ext cx="6004587" cy="6004587"/>
          </a:xfrm>
          <a:custGeom>
            <a:avLst/>
            <a:gdLst/>
            <a:ahLst/>
            <a:cxnLst/>
            <a:rect r="r" b="b" t="t" l="l"/>
            <a:pathLst>
              <a:path h="6004587" w="6004587">
                <a:moveTo>
                  <a:pt x="0" y="0"/>
                </a:moveTo>
                <a:lnTo>
                  <a:pt x="6004587" y="0"/>
                </a:lnTo>
                <a:lnTo>
                  <a:pt x="6004587" y="6004587"/>
                </a:lnTo>
                <a:lnTo>
                  <a:pt x="0" y="6004587"/>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55410" y="-4593598"/>
            <a:ext cx="11961977" cy="11586973"/>
          </a:xfrm>
          <a:custGeom>
            <a:avLst/>
            <a:gdLst/>
            <a:ahLst/>
            <a:cxnLst/>
            <a:rect r="r" b="b" t="t" l="l"/>
            <a:pathLst>
              <a:path h="11586973" w="11961977">
                <a:moveTo>
                  <a:pt x="0" y="0"/>
                </a:moveTo>
                <a:lnTo>
                  <a:pt x="11961977" y="0"/>
                </a:lnTo>
                <a:lnTo>
                  <a:pt x="11961977" y="11586973"/>
                </a:lnTo>
                <a:lnTo>
                  <a:pt x="0" y="11586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62365" y="-2156723"/>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8">
              <a:alphaModFix amt="61000"/>
            </a:blip>
            <a:stretch>
              <a:fillRect l="0" t="0" r="0" b="0"/>
            </a:stretch>
          </a:blipFill>
        </p:spPr>
      </p:sp>
      <p:sp>
        <p:nvSpPr>
          <p:cNvPr name="Freeform 6" id="6"/>
          <p:cNvSpPr/>
          <p:nvPr/>
        </p:nvSpPr>
        <p:spPr>
          <a:xfrm flipH="false" flipV="false" rot="0">
            <a:off x="9634836" y="8016912"/>
            <a:ext cx="6485966" cy="4540176"/>
          </a:xfrm>
          <a:custGeom>
            <a:avLst/>
            <a:gdLst/>
            <a:ahLst/>
            <a:cxnLst/>
            <a:rect r="r" b="b" t="t" l="l"/>
            <a:pathLst>
              <a:path h="4540176" w="6485966">
                <a:moveTo>
                  <a:pt x="0" y="0"/>
                </a:moveTo>
                <a:lnTo>
                  <a:pt x="6485966" y="0"/>
                </a:lnTo>
                <a:lnTo>
                  <a:pt x="6485966" y="4540176"/>
                </a:lnTo>
                <a:lnTo>
                  <a:pt x="0" y="4540176"/>
                </a:lnTo>
                <a:lnTo>
                  <a:pt x="0" y="0"/>
                </a:lnTo>
                <a:close/>
              </a:path>
            </a:pathLst>
          </a:custGeom>
          <a:blipFill>
            <a:blip r:embed="rId8">
              <a:alphaModFix amt="61000"/>
            </a:blip>
            <a:stretch>
              <a:fillRect l="0" t="0" r="0" b="0"/>
            </a:stretch>
          </a:blipFill>
        </p:spPr>
      </p:sp>
      <p:pic>
        <p:nvPicPr>
          <p:cNvPr name="Picture 7" id="7"/>
          <p:cNvPicPr>
            <a:picLocks noChangeAspect="true"/>
          </p:cNvPicPr>
          <p:nvPr/>
        </p:nvPicPr>
        <p:blipFill>
          <a:blip r:embed="rId9"/>
          <a:stretch>
            <a:fillRect/>
          </a:stretch>
        </p:blipFill>
        <p:spPr>
          <a:xfrm rot="0">
            <a:off x="11897162" y="2794390"/>
            <a:ext cx="3902180" cy="3902180"/>
          </a:xfrm>
          <a:prstGeom prst="rect">
            <a:avLst/>
          </a:prstGeom>
        </p:spPr>
      </p:pic>
      <p:grpSp>
        <p:nvGrpSpPr>
          <p:cNvPr name="Group 8" id="8"/>
          <p:cNvGrpSpPr/>
          <p:nvPr/>
        </p:nvGrpSpPr>
        <p:grpSpPr>
          <a:xfrm rot="-1794434">
            <a:off x="11967557" y="3169968"/>
            <a:ext cx="2957814" cy="552561"/>
            <a:chOff x="0" y="0"/>
            <a:chExt cx="3943752" cy="736748"/>
          </a:xfrm>
        </p:grpSpPr>
        <p:sp>
          <p:nvSpPr>
            <p:cNvPr name="Freeform 9" id="9"/>
            <p:cNvSpPr/>
            <p:nvPr/>
          </p:nvSpPr>
          <p:spPr>
            <a:xfrm flipH="false" flipV="false" rot="0">
              <a:off x="-25273" y="-18161"/>
              <a:ext cx="4012438" cy="754888"/>
            </a:xfrm>
            <a:custGeom>
              <a:avLst/>
              <a:gdLst/>
              <a:ahLst/>
              <a:cxnLst/>
              <a:rect r="r" b="b" t="t" l="l"/>
              <a:pathLst>
                <a:path h="754888" w="4012438">
                  <a:moveTo>
                    <a:pt x="3934079" y="311277"/>
                  </a:moveTo>
                  <a:cubicBezTo>
                    <a:pt x="3460623" y="600583"/>
                    <a:pt x="2774188" y="754888"/>
                    <a:pt x="2183257" y="754888"/>
                  </a:cubicBezTo>
                  <a:cubicBezTo>
                    <a:pt x="1354709" y="754888"/>
                    <a:pt x="608711" y="500888"/>
                    <a:pt x="44323" y="78359"/>
                  </a:cubicBezTo>
                  <a:cubicBezTo>
                    <a:pt x="0" y="45212"/>
                    <a:pt x="39751" y="0"/>
                    <a:pt x="92964" y="25781"/>
                  </a:cubicBezTo>
                  <a:cubicBezTo>
                    <a:pt x="702056" y="319532"/>
                    <a:pt x="1455039" y="496189"/>
                    <a:pt x="2232914" y="496189"/>
                  </a:cubicBezTo>
                  <a:cubicBezTo>
                    <a:pt x="2757551" y="496189"/>
                    <a:pt x="3334639" y="406273"/>
                    <a:pt x="3865245" y="219583"/>
                  </a:cubicBezTo>
                  <a:cubicBezTo>
                    <a:pt x="3945382" y="191389"/>
                    <a:pt x="4012438" y="263144"/>
                    <a:pt x="3934079" y="311277"/>
                  </a:cubicBezTo>
                </a:path>
              </a:pathLst>
            </a:custGeom>
            <a:solidFill>
              <a:srgbClr val="F68F00"/>
            </a:solidFill>
          </p:spPr>
        </p:sp>
      </p:grpSp>
      <p:grpSp>
        <p:nvGrpSpPr>
          <p:cNvPr name="Group 10" id="10"/>
          <p:cNvGrpSpPr/>
          <p:nvPr/>
        </p:nvGrpSpPr>
        <p:grpSpPr>
          <a:xfrm rot="0">
            <a:off x="14403625" y="2423858"/>
            <a:ext cx="607977" cy="496299"/>
            <a:chOff x="0" y="0"/>
            <a:chExt cx="810636" cy="661732"/>
          </a:xfrm>
        </p:grpSpPr>
        <p:sp>
          <p:nvSpPr>
            <p:cNvPr name="Freeform 11" id="11"/>
            <p:cNvSpPr/>
            <p:nvPr/>
          </p:nvSpPr>
          <p:spPr>
            <a:xfrm flipH="false" flipV="false" rot="0">
              <a:off x="-14224" y="-49022"/>
              <a:ext cx="860171" cy="723773"/>
            </a:xfrm>
            <a:custGeom>
              <a:avLst/>
              <a:gdLst/>
              <a:ahLst/>
              <a:cxnLst/>
              <a:rect r="r" b="b" t="t" l="l"/>
              <a:pathLst>
                <a:path h="723773" w="860171">
                  <a:moveTo>
                    <a:pt x="606171" y="226060"/>
                  </a:moveTo>
                  <a:cubicBezTo>
                    <a:pt x="545846" y="161925"/>
                    <a:pt x="206121" y="195834"/>
                    <a:pt x="53594" y="210820"/>
                  </a:cubicBezTo>
                  <a:cubicBezTo>
                    <a:pt x="7112" y="215519"/>
                    <a:pt x="0" y="181991"/>
                    <a:pt x="41910" y="157861"/>
                  </a:cubicBezTo>
                  <a:cubicBezTo>
                    <a:pt x="312547" y="0"/>
                    <a:pt x="756539" y="45593"/>
                    <a:pt x="808355" y="98425"/>
                  </a:cubicBezTo>
                  <a:cubicBezTo>
                    <a:pt x="860171" y="151638"/>
                    <a:pt x="794893" y="520573"/>
                    <a:pt x="540639" y="696722"/>
                  </a:cubicBezTo>
                  <a:cubicBezTo>
                    <a:pt x="501650" y="723773"/>
                    <a:pt x="464439" y="709295"/>
                    <a:pt x="481711" y="673481"/>
                  </a:cubicBezTo>
                  <a:cubicBezTo>
                    <a:pt x="538861" y="555244"/>
                    <a:pt x="666877" y="290449"/>
                    <a:pt x="606171" y="226060"/>
                  </a:cubicBezTo>
                </a:path>
              </a:pathLst>
            </a:custGeom>
            <a:solidFill>
              <a:srgbClr val="F68F00"/>
            </a:solidFill>
          </p:spPr>
        </p:sp>
      </p:grpSp>
      <p:sp>
        <p:nvSpPr>
          <p:cNvPr name="Freeform 12" id="12"/>
          <p:cNvSpPr/>
          <p:nvPr/>
        </p:nvSpPr>
        <p:spPr>
          <a:xfrm flipH="false" flipV="false" rot="0">
            <a:off x="-4416070" y="6458499"/>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8">
              <a:alphaModFix amt="61000"/>
            </a:blip>
            <a:stretch>
              <a:fillRect l="0" t="0" r="0" b="0"/>
            </a:stretch>
          </a:blipFill>
        </p:spPr>
      </p:sp>
      <p:sp>
        <p:nvSpPr>
          <p:cNvPr name="TextBox 13" id="13"/>
          <p:cNvSpPr txBox="true"/>
          <p:nvPr/>
        </p:nvSpPr>
        <p:spPr>
          <a:xfrm rot="0">
            <a:off x="2757645" y="6413085"/>
            <a:ext cx="4359766" cy="409085"/>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AI Bots</a:t>
            </a:r>
          </a:p>
        </p:txBody>
      </p:sp>
      <p:sp>
        <p:nvSpPr>
          <p:cNvPr name="TextBox 14" id="14"/>
          <p:cNvSpPr txBox="true"/>
          <p:nvPr/>
        </p:nvSpPr>
        <p:spPr>
          <a:xfrm rot="0">
            <a:off x="11915403" y="6413085"/>
            <a:ext cx="4359766" cy="837710"/>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Increased sales of Low Quality Products</a:t>
            </a:r>
          </a:p>
        </p:txBody>
      </p:sp>
      <p:grpSp>
        <p:nvGrpSpPr>
          <p:cNvPr name="Group 15" id="15"/>
          <p:cNvGrpSpPr/>
          <p:nvPr/>
        </p:nvGrpSpPr>
        <p:grpSpPr>
          <a:xfrm rot="0">
            <a:off x="6854583" y="2081447"/>
            <a:ext cx="4545650" cy="3354136"/>
            <a:chOff x="0" y="0"/>
            <a:chExt cx="6060867" cy="4472181"/>
          </a:xfrm>
        </p:grpSpPr>
        <p:sp>
          <p:nvSpPr>
            <p:cNvPr name="TextBox 16" id="16"/>
            <p:cNvSpPr txBox="true"/>
            <p:nvPr/>
          </p:nvSpPr>
          <p:spPr>
            <a:xfrm rot="0">
              <a:off x="0" y="-66675"/>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Reviews / Ratings</a:t>
              </a:r>
            </a:p>
          </p:txBody>
        </p:sp>
        <p:sp>
          <p:nvSpPr>
            <p:cNvPr name="Freeform 17" id="17"/>
            <p:cNvSpPr/>
            <p:nvPr/>
          </p:nvSpPr>
          <p:spPr>
            <a:xfrm flipH="true" flipV="true" rot="4783134">
              <a:off x="2331257" y="379026"/>
              <a:ext cx="1748790" cy="5486400"/>
            </a:xfrm>
            <a:custGeom>
              <a:avLst/>
              <a:gdLst/>
              <a:ahLst/>
              <a:cxnLst/>
              <a:rect r="r" b="b" t="t" l="l"/>
              <a:pathLst>
                <a:path h="5486400" w="1748790">
                  <a:moveTo>
                    <a:pt x="1748790" y="5486400"/>
                  </a:moveTo>
                  <a:lnTo>
                    <a:pt x="0" y="5486400"/>
                  </a:lnTo>
                  <a:lnTo>
                    <a:pt x="0" y="0"/>
                  </a:lnTo>
                  <a:lnTo>
                    <a:pt x="1748790" y="0"/>
                  </a:lnTo>
                  <a:lnTo>
                    <a:pt x="1748790" y="54864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350437" y="735947"/>
              <a:ext cx="4694915" cy="1611511"/>
            </a:xfrm>
            <a:custGeom>
              <a:avLst/>
              <a:gdLst/>
              <a:ahLst/>
              <a:cxnLst/>
              <a:rect r="r" b="b" t="t" l="l"/>
              <a:pathLst>
                <a:path h="1611511" w="4694915">
                  <a:moveTo>
                    <a:pt x="0" y="0"/>
                  </a:moveTo>
                  <a:lnTo>
                    <a:pt x="4694915" y="0"/>
                  </a:lnTo>
                  <a:lnTo>
                    <a:pt x="4694915" y="1611510"/>
                  </a:lnTo>
                  <a:lnTo>
                    <a:pt x="0" y="1611510"/>
                  </a:lnTo>
                  <a:lnTo>
                    <a:pt x="0" y="0"/>
                  </a:lnTo>
                  <a:close/>
                </a:path>
              </a:pathLst>
            </a:custGeom>
            <a:blipFill>
              <a:blip r:embed="rId12"/>
              <a:stretch>
                <a:fillRect l="0" t="-45668" r="0" b="0"/>
              </a:stretch>
            </a:blipFill>
          </p:spPr>
        </p:sp>
      </p:grpSp>
      <p:grpSp>
        <p:nvGrpSpPr>
          <p:cNvPr name="Group 19" id="19"/>
          <p:cNvGrpSpPr/>
          <p:nvPr/>
        </p:nvGrpSpPr>
        <p:grpSpPr>
          <a:xfrm rot="0">
            <a:off x="6775132" y="5143500"/>
            <a:ext cx="4439217" cy="3915781"/>
            <a:chOff x="0" y="0"/>
            <a:chExt cx="5918956" cy="5221042"/>
          </a:xfrm>
        </p:grpSpPr>
        <p:sp>
          <p:nvSpPr>
            <p:cNvPr name="Freeform 20" id="20"/>
            <p:cNvSpPr/>
            <p:nvPr/>
          </p:nvSpPr>
          <p:spPr>
            <a:xfrm flipH="false" flipV="false" rot="4783134">
              <a:off x="1980820" y="-1393245"/>
              <a:ext cx="1748790" cy="5486400"/>
            </a:xfrm>
            <a:custGeom>
              <a:avLst/>
              <a:gdLst/>
              <a:ahLst/>
              <a:cxnLst/>
              <a:rect r="r" b="b" t="t" l="l"/>
              <a:pathLst>
                <a:path h="5486400" w="1748790">
                  <a:moveTo>
                    <a:pt x="0" y="0"/>
                  </a:moveTo>
                  <a:lnTo>
                    <a:pt x="1748790" y="0"/>
                  </a:lnTo>
                  <a:lnTo>
                    <a:pt x="1748790"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05935" y="4697820"/>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Incentives</a:t>
              </a:r>
            </a:p>
          </p:txBody>
        </p:sp>
        <p:sp>
          <p:nvSpPr>
            <p:cNvPr name="Freeform 22" id="22"/>
            <p:cNvSpPr/>
            <p:nvPr/>
          </p:nvSpPr>
          <p:spPr>
            <a:xfrm flipH="false" flipV="false" rot="0">
              <a:off x="1728603" y="2600087"/>
              <a:ext cx="2859775" cy="1808808"/>
            </a:xfrm>
            <a:custGeom>
              <a:avLst/>
              <a:gdLst/>
              <a:ahLst/>
              <a:cxnLst/>
              <a:rect r="r" b="b" t="t" l="l"/>
              <a:pathLst>
                <a:path h="1808808" w="2859775">
                  <a:moveTo>
                    <a:pt x="0" y="0"/>
                  </a:moveTo>
                  <a:lnTo>
                    <a:pt x="2859775" y="0"/>
                  </a:lnTo>
                  <a:lnTo>
                    <a:pt x="2859775" y="1808808"/>
                  </a:lnTo>
                  <a:lnTo>
                    <a:pt x="0" y="1808808"/>
                  </a:lnTo>
                  <a:lnTo>
                    <a:pt x="0" y="0"/>
                  </a:lnTo>
                  <a:close/>
                </a:path>
              </a:pathLst>
            </a:custGeom>
            <a:blipFill>
              <a:blip r:embed="rId13"/>
              <a:stretch>
                <a:fillRect l="0" t="0" r="0" b="0"/>
              </a:stretch>
            </a:blipFill>
          </p:spPr>
        </p:sp>
      </p:grpSp>
      <p:sp>
        <p:nvSpPr>
          <p:cNvPr name="TextBox 23" id="23"/>
          <p:cNvSpPr txBox="true"/>
          <p:nvPr/>
        </p:nvSpPr>
        <p:spPr>
          <a:xfrm rot="0">
            <a:off x="5266745" y="770808"/>
            <a:ext cx="9136880" cy="786764"/>
          </a:xfrm>
          <a:prstGeom prst="rect">
            <a:avLst/>
          </a:prstGeom>
        </p:spPr>
        <p:txBody>
          <a:bodyPr anchor="t" rtlCol="false" tIns="0" lIns="0" bIns="0" rIns="0">
            <a:spAutoFit/>
          </a:bodyPr>
          <a:lstStyle/>
          <a:p>
            <a:pPr algn="l">
              <a:lnSpc>
                <a:spcPts val="6240"/>
              </a:lnSpc>
            </a:pPr>
            <a:r>
              <a:rPr lang="en-US" sz="4800" spc="144" b="true">
                <a:solidFill>
                  <a:srgbClr val="000000"/>
                </a:solidFill>
                <a:latin typeface="Fira Sans Bold"/>
                <a:ea typeface="Fira Sans Bold"/>
                <a:cs typeface="Fira Sans Bold"/>
                <a:sym typeface="Fira Sans Bold"/>
              </a:rPr>
              <a:t>“What” &amp; “How”</a:t>
            </a:r>
          </a:p>
        </p:txBody>
      </p:sp>
      <p:grpSp>
        <p:nvGrpSpPr>
          <p:cNvPr name="Group 24" id="24"/>
          <p:cNvGrpSpPr/>
          <p:nvPr/>
        </p:nvGrpSpPr>
        <p:grpSpPr>
          <a:xfrm rot="0">
            <a:off x="2757645" y="4126149"/>
            <a:ext cx="4359766" cy="2696021"/>
            <a:chOff x="0" y="0"/>
            <a:chExt cx="5813022" cy="3594695"/>
          </a:xfrm>
        </p:grpSpPr>
        <p:sp>
          <p:nvSpPr>
            <p:cNvPr name="Freeform 25" id="25"/>
            <p:cNvSpPr/>
            <p:nvPr/>
          </p:nvSpPr>
          <p:spPr>
            <a:xfrm flipH="false" flipV="false" rot="0">
              <a:off x="1009811" y="0"/>
              <a:ext cx="3394865" cy="3109800"/>
            </a:xfrm>
            <a:custGeom>
              <a:avLst/>
              <a:gdLst/>
              <a:ahLst/>
              <a:cxnLst/>
              <a:rect r="r" b="b" t="t" l="l"/>
              <a:pathLst>
                <a:path h="3109800" w="3394865">
                  <a:moveTo>
                    <a:pt x="0" y="0"/>
                  </a:moveTo>
                  <a:lnTo>
                    <a:pt x="3394865" y="0"/>
                  </a:lnTo>
                  <a:lnTo>
                    <a:pt x="3394865" y="3109800"/>
                  </a:lnTo>
                  <a:lnTo>
                    <a:pt x="0" y="3109800"/>
                  </a:lnTo>
                  <a:lnTo>
                    <a:pt x="0" y="0"/>
                  </a:lnTo>
                  <a:close/>
                </a:path>
              </a:pathLst>
            </a:custGeom>
            <a:blipFill>
              <a:blip r:embed="rId14"/>
              <a:stretch>
                <a:fillRect l="0" t="0" r="0" b="0"/>
              </a:stretch>
            </a:blipFill>
          </p:spPr>
        </p:sp>
        <p:sp>
          <p:nvSpPr>
            <p:cNvPr name="TextBox 26" id="26"/>
            <p:cNvSpPr txBox="true"/>
            <p:nvPr/>
          </p:nvSpPr>
          <p:spPr>
            <a:xfrm rot="0">
              <a:off x="0" y="3071473"/>
              <a:ext cx="5813022" cy="523222"/>
            </a:xfrm>
            <a:prstGeom prst="rect">
              <a:avLst/>
            </a:prstGeom>
          </p:spPr>
          <p:txBody>
            <a:bodyPr anchor="t" rtlCol="false" tIns="0" lIns="0" bIns="0" rIns="0">
              <a:spAutoFit/>
            </a:bodyPr>
            <a:lstStyle/>
            <a:p>
              <a:pPr algn="ctr">
                <a:lnSpc>
                  <a:spcPts val="3394"/>
                </a:lnSpc>
              </a:pPr>
              <a:r>
                <a:rPr lang="en-US" b="true" sz="2262" spc="67">
                  <a:solidFill>
                    <a:srgbClr val="000000"/>
                  </a:solidFill>
                  <a:latin typeface="Fira Sans Bold"/>
                  <a:ea typeface="Fira Sans Bold"/>
                  <a:cs typeface="Fira Sans Bold"/>
                  <a:sym typeface="Fira Sans Bold"/>
                </a:rPr>
                <a:t>AI Bots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55410" y="-4593598"/>
            <a:ext cx="11961977" cy="11586973"/>
          </a:xfrm>
          <a:custGeom>
            <a:avLst/>
            <a:gdLst/>
            <a:ahLst/>
            <a:cxnLst/>
            <a:rect r="r" b="b" t="t" l="l"/>
            <a:pathLst>
              <a:path h="11586973" w="11961977">
                <a:moveTo>
                  <a:pt x="0" y="0"/>
                </a:moveTo>
                <a:lnTo>
                  <a:pt x="11961977" y="0"/>
                </a:lnTo>
                <a:lnTo>
                  <a:pt x="11961977" y="11586973"/>
                </a:lnTo>
                <a:lnTo>
                  <a:pt x="0" y="11586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62365" y="-2156723"/>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8">
              <a:alphaModFix amt="61000"/>
            </a:blip>
            <a:stretch>
              <a:fillRect l="0" t="0" r="0" b="0"/>
            </a:stretch>
          </a:blipFill>
        </p:spPr>
      </p:sp>
      <p:sp>
        <p:nvSpPr>
          <p:cNvPr name="Freeform 6" id="6"/>
          <p:cNvSpPr/>
          <p:nvPr/>
        </p:nvSpPr>
        <p:spPr>
          <a:xfrm flipH="false" flipV="false" rot="0">
            <a:off x="9634836" y="8016912"/>
            <a:ext cx="6485966" cy="4540176"/>
          </a:xfrm>
          <a:custGeom>
            <a:avLst/>
            <a:gdLst/>
            <a:ahLst/>
            <a:cxnLst/>
            <a:rect r="r" b="b" t="t" l="l"/>
            <a:pathLst>
              <a:path h="4540176" w="6485966">
                <a:moveTo>
                  <a:pt x="0" y="0"/>
                </a:moveTo>
                <a:lnTo>
                  <a:pt x="6485966" y="0"/>
                </a:lnTo>
                <a:lnTo>
                  <a:pt x="6485966" y="4540176"/>
                </a:lnTo>
                <a:lnTo>
                  <a:pt x="0" y="4540176"/>
                </a:lnTo>
                <a:lnTo>
                  <a:pt x="0" y="0"/>
                </a:lnTo>
                <a:close/>
              </a:path>
            </a:pathLst>
          </a:custGeom>
          <a:blipFill>
            <a:blip r:embed="rId8">
              <a:alphaModFix amt="61000"/>
            </a:blip>
            <a:stretch>
              <a:fillRect l="0" t="0" r="0" b="0"/>
            </a:stretch>
          </a:blipFill>
        </p:spPr>
      </p:sp>
      <p:sp>
        <p:nvSpPr>
          <p:cNvPr name="Freeform 7" id="7"/>
          <p:cNvSpPr/>
          <p:nvPr/>
        </p:nvSpPr>
        <p:spPr>
          <a:xfrm flipH="false" flipV="false" rot="0">
            <a:off x="-4416070" y="6458499"/>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8">
              <a:alphaModFix amt="61000"/>
            </a:blip>
            <a:stretch>
              <a:fillRect l="0" t="0" r="0" b="0"/>
            </a:stretch>
          </a:blipFill>
        </p:spPr>
      </p:sp>
      <p:grpSp>
        <p:nvGrpSpPr>
          <p:cNvPr name="Group 8" id="8"/>
          <p:cNvGrpSpPr/>
          <p:nvPr/>
        </p:nvGrpSpPr>
        <p:grpSpPr>
          <a:xfrm rot="0">
            <a:off x="6330659" y="8174999"/>
            <a:ext cx="5171768" cy="1934363"/>
            <a:chOff x="0" y="0"/>
            <a:chExt cx="6895691" cy="2579151"/>
          </a:xfrm>
        </p:grpSpPr>
        <p:sp>
          <p:nvSpPr>
            <p:cNvPr name="Freeform 9" id="9"/>
            <p:cNvSpPr/>
            <p:nvPr/>
          </p:nvSpPr>
          <p:spPr>
            <a:xfrm flipH="false" flipV="true" rot="2783973">
              <a:off x="5003118" y="164256"/>
              <a:ext cx="1346934" cy="2084231"/>
            </a:xfrm>
            <a:custGeom>
              <a:avLst/>
              <a:gdLst/>
              <a:ahLst/>
              <a:cxnLst/>
              <a:rect r="r" b="b" t="t" l="l"/>
              <a:pathLst>
                <a:path h="2084231" w="1346934">
                  <a:moveTo>
                    <a:pt x="0" y="2084231"/>
                  </a:moveTo>
                  <a:lnTo>
                    <a:pt x="1346935" y="2084231"/>
                  </a:lnTo>
                  <a:lnTo>
                    <a:pt x="1346935" y="0"/>
                  </a:lnTo>
                  <a:lnTo>
                    <a:pt x="0" y="0"/>
                  </a:lnTo>
                  <a:lnTo>
                    <a:pt x="0" y="208423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0" y="1206372"/>
              <a:ext cx="4912842" cy="1372779"/>
            </a:xfrm>
            <a:custGeom>
              <a:avLst/>
              <a:gdLst/>
              <a:ahLst/>
              <a:cxnLst/>
              <a:rect r="r" b="b" t="t" l="l"/>
              <a:pathLst>
                <a:path h="1372779" w="4912842">
                  <a:moveTo>
                    <a:pt x="0" y="0"/>
                  </a:moveTo>
                  <a:lnTo>
                    <a:pt x="4912842" y="0"/>
                  </a:lnTo>
                  <a:lnTo>
                    <a:pt x="4912842" y="1372779"/>
                  </a:lnTo>
                  <a:lnTo>
                    <a:pt x="0" y="1372779"/>
                  </a:lnTo>
                  <a:lnTo>
                    <a:pt x="0" y="0"/>
                  </a:lnTo>
                  <a:close/>
                </a:path>
              </a:pathLst>
            </a:custGeom>
            <a:blipFill>
              <a:blip r:embed="rId11"/>
              <a:stretch>
                <a:fillRect l="0" t="-86892" r="0" b="-80334"/>
              </a:stretch>
            </a:blipFill>
          </p:spPr>
        </p:sp>
      </p:grpSp>
      <p:sp>
        <p:nvSpPr>
          <p:cNvPr name="TextBox 11" id="11"/>
          <p:cNvSpPr txBox="true"/>
          <p:nvPr/>
        </p:nvSpPr>
        <p:spPr>
          <a:xfrm rot="0">
            <a:off x="12801600" y="8874066"/>
            <a:ext cx="4359766" cy="268114"/>
          </a:xfrm>
          <a:prstGeom prst="rect">
            <a:avLst/>
          </a:prstGeom>
        </p:spPr>
        <p:txBody>
          <a:bodyPr anchor="t" rtlCol="false" tIns="0" lIns="0" bIns="0" rIns="0">
            <a:spAutoFit/>
          </a:bodyPr>
          <a:lstStyle/>
          <a:p>
            <a:pPr algn="ctr">
              <a:lnSpc>
                <a:spcPts val="2194"/>
              </a:lnSpc>
            </a:pPr>
            <a:r>
              <a:rPr lang="en-US" sz="1462" i="true" spc="43">
                <a:solidFill>
                  <a:srgbClr val="000000"/>
                </a:solidFill>
                <a:latin typeface="Fira Sans Italics"/>
                <a:ea typeface="Fira Sans Italics"/>
                <a:cs typeface="Fira Sans Italics"/>
                <a:sym typeface="Fira Sans Italics"/>
              </a:rPr>
              <a:t>(Originality.ai, 2024 )</a:t>
            </a:r>
          </a:p>
        </p:txBody>
      </p:sp>
      <p:sp>
        <p:nvSpPr>
          <p:cNvPr name="TextBox 12" id="12"/>
          <p:cNvSpPr txBox="true"/>
          <p:nvPr/>
        </p:nvSpPr>
        <p:spPr>
          <a:xfrm rot="0">
            <a:off x="4949560" y="771857"/>
            <a:ext cx="10854057" cy="786764"/>
          </a:xfrm>
          <a:prstGeom prst="rect">
            <a:avLst/>
          </a:prstGeom>
        </p:spPr>
        <p:txBody>
          <a:bodyPr anchor="t" rtlCol="false" tIns="0" lIns="0" bIns="0" rIns="0">
            <a:spAutoFit/>
          </a:bodyPr>
          <a:lstStyle/>
          <a:p>
            <a:pPr algn="l">
              <a:lnSpc>
                <a:spcPts val="6240"/>
              </a:lnSpc>
            </a:pPr>
            <a:r>
              <a:rPr lang="en-US" sz="4800" spc="144" b="true">
                <a:solidFill>
                  <a:srgbClr val="000000"/>
                </a:solidFill>
                <a:latin typeface="Fira Sans Bold"/>
                <a:ea typeface="Fira Sans Bold"/>
                <a:cs typeface="Fira Sans Bold"/>
                <a:sym typeface="Fira Sans Bold"/>
              </a:rPr>
              <a:t> AI Generated Reviews on Amazon</a:t>
            </a:r>
          </a:p>
        </p:txBody>
      </p:sp>
      <p:pic>
        <p:nvPicPr>
          <p:cNvPr name="Picture 13" id="13"/>
          <p:cNvPicPr>
            <a:picLocks noChangeAspect="true"/>
          </p:cNvPicPr>
          <p:nvPr/>
        </p:nvPicPr>
        <p:blipFill>
          <a:blip r:embed="rId12"/>
          <a:stretch>
            <a:fillRect/>
          </a:stretch>
        </p:blipFill>
        <p:spPr>
          <a:xfrm rot="0">
            <a:off x="4153790" y="1024699"/>
            <a:ext cx="10636176" cy="842986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455246" y="-5487467"/>
            <a:ext cx="12070708" cy="12514780"/>
          </a:xfrm>
          <a:custGeom>
            <a:avLst/>
            <a:gdLst/>
            <a:ahLst/>
            <a:cxnLst/>
            <a:rect r="r" b="b" t="t" l="l"/>
            <a:pathLst>
              <a:path h="12514780" w="12070708">
                <a:moveTo>
                  <a:pt x="0" y="0"/>
                </a:moveTo>
                <a:lnTo>
                  <a:pt x="12070708" y="0"/>
                </a:lnTo>
                <a:lnTo>
                  <a:pt x="12070708" y="12514780"/>
                </a:lnTo>
                <a:lnTo>
                  <a:pt x="0" y="12514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074657" y="-5487467"/>
            <a:ext cx="12653742" cy="11781978"/>
          </a:xfrm>
          <a:custGeom>
            <a:avLst/>
            <a:gdLst/>
            <a:ahLst/>
            <a:cxnLst/>
            <a:rect r="r" b="b" t="t" l="l"/>
            <a:pathLst>
              <a:path h="11781978" w="12653742">
                <a:moveTo>
                  <a:pt x="0" y="0"/>
                </a:moveTo>
                <a:lnTo>
                  <a:pt x="12653743" y="0"/>
                </a:lnTo>
                <a:lnTo>
                  <a:pt x="12653743" y="11781978"/>
                </a:lnTo>
                <a:lnTo>
                  <a:pt x="0" y="117819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44305" y="-20430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5866959" y="-204302"/>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5"/>
            <a:stretch>
              <a:fillRect l="0" t="0" r="0" b="0"/>
            </a:stretch>
          </a:blipFill>
        </p:spPr>
      </p:sp>
      <p:sp>
        <p:nvSpPr>
          <p:cNvPr name="TextBox 9" id="9"/>
          <p:cNvSpPr txBox="true"/>
          <p:nvPr/>
        </p:nvSpPr>
        <p:spPr>
          <a:xfrm rot="0">
            <a:off x="12426606" y="10222043"/>
            <a:ext cx="4879155" cy="12687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5B5B5B"/>
                </a:solidFill>
                <a:latin typeface="Liberation Sans"/>
                <a:ea typeface="Liberation Sans"/>
                <a:cs typeface="Liberation Sans"/>
                <a:sym typeface="Liberation Sans"/>
              </a:rPr>
              <a:t>Human oversight for edge cases</a:t>
            </a:r>
          </a:p>
          <a:p>
            <a:pPr algn="l" marL="388620" indent="-194310" lvl="1">
              <a:lnSpc>
                <a:spcPts val="2520"/>
              </a:lnSpc>
              <a:buFont typeface="Arial"/>
              <a:buChar char="•"/>
            </a:pPr>
            <a:r>
              <a:rPr lang="en-US" sz="1800">
                <a:solidFill>
                  <a:srgbClr val="5B5B5B"/>
                </a:solidFill>
                <a:latin typeface="Liberation Sans"/>
                <a:ea typeface="Liberation Sans"/>
                <a:cs typeface="Liberation Sans"/>
                <a:sym typeface="Liberation Sans"/>
              </a:rPr>
              <a:t>Common trigger words or review content may be manually audited.</a:t>
            </a:r>
          </a:p>
          <a:p>
            <a:pPr algn="l">
              <a:lnSpc>
                <a:spcPts val="2520"/>
              </a:lnSpc>
            </a:pPr>
          </a:p>
        </p:txBody>
      </p:sp>
      <p:sp>
        <p:nvSpPr>
          <p:cNvPr name="Freeform 10" id="10"/>
          <p:cNvSpPr/>
          <p:nvPr/>
        </p:nvSpPr>
        <p:spPr>
          <a:xfrm flipH="false" flipV="false" rot="0">
            <a:off x="11067907" y="2144118"/>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5"/>
            <a:stretch>
              <a:fillRect l="0" t="0" r="0" b="0"/>
            </a:stretch>
          </a:blipFill>
        </p:spPr>
      </p:sp>
      <p:sp>
        <p:nvSpPr>
          <p:cNvPr name="Freeform 11" id="11"/>
          <p:cNvSpPr/>
          <p:nvPr/>
        </p:nvSpPr>
        <p:spPr>
          <a:xfrm flipH="false" flipV="false" rot="0">
            <a:off x="4497704" y="5143500"/>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5"/>
            <a:stretch>
              <a:fillRect l="0" t="0" r="0" b="0"/>
            </a:stretch>
          </a:blipFill>
        </p:spPr>
      </p:sp>
      <p:sp>
        <p:nvSpPr>
          <p:cNvPr name="Freeform 12" id="12"/>
          <p:cNvSpPr/>
          <p:nvPr/>
        </p:nvSpPr>
        <p:spPr>
          <a:xfrm flipH="false" flipV="false" rot="0">
            <a:off x="9364695" y="3724599"/>
            <a:ext cx="8229689" cy="3530638"/>
          </a:xfrm>
          <a:custGeom>
            <a:avLst/>
            <a:gdLst/>
            <a:ahLst/>
            <a:cxnLst/>
            <a:rect r="r" b="b" t="t" l="l"/>
            <a:pathLst>
              <a:path h="3530638" w="8229689">
                <a:moveTo>
                  <a:pt x="0" y="0"/>
                </a:moveTo>
                <a:lnTo>
                  <a:pt x="8229689" y="0"/>
                </a:lnTo>
                <a:lnTo>
                  <a:pt x="8229689" y="3530638"/>
                </a:lnTo>
                <a:lnTo>
                  <a:pt x="0" y="3530638"/>
                </a:lnTo>
                <a:lnTo>
                  <a:pt x="0" y="0"/>
                </a:lnTo>
                <a:close/>
              </a:path>
            </a:pathLst>
          </a:custGeom>
          <a:blipFill>
            <a:blip r:embed="rId16"/>
            <a:stretch>
              <a:fillRect l="0" t="0" r="0" b="0"/>
            </a:stretch>
          </a:blipFill>
        </p:spPr>
      </p:sp>
      <p:sp>
        <p:nvSpPr>
          <p:cNvPr name="Freeform 13" id="13"/>
          <p:cNvSpPr/>
          <p:nvPr/>
        </p:nvSpPr>
        <p:spPr>
          <a:xfrm flipH="false" flipV="false" rot="0">
            <a:off x="-2026953" y="2451408"/>
            <a:ext cx="8569662" cy="5998764"/>
          </a:xfrm>
          <a:custGeom>
            <a:avLst/>
            <a:gdLst/>
            <a:ahLst/>
            <a:cxnLst/>
            <a:rect r="r" b="b" t="t" l="l"/>
            <a:pathLst>
              <a:path h="5998764" w="8569662">
                <a:moveTo>
                  <a:pt x="0" y="0"/>
                </a:moveTo>
                <a:lnTo>
                  <a:pt x="8569663" y="0"/>
                </a:lnTo>
                <a:lnTo>
                  <a:pt x="8569663" y="5998763"/>
                </a:lnTo>
                <a:lnTo>
                  <a:pt x="0" y="5998763"/>
                </a:lnTo>
                <a:lnTo>
                  <a:pt x="0" y="0"/>
                </a:lnTo>
                <a:close/>
              </a:path>
            </a:pathLst>
          </a:custGeom>
          <a:blipFill>
            <a:blip r:embed="rId15"/>
            <a:stretch>
              <a:fillRect l="0" t="0" r="0" b="0"/>
            </a:stretch>
          </a:blipFill>
        </p:spPr>
      </p:sp>
      <p:sp>
        <p:nvSpPr>
          <p:cNvPr name="Freeform 14" id="14"/>
          <p:cNvSpPr/>
          <p:nvPr/>
        </p:nvSpPr>
        <p:spPr>
          <a:xfrm flipH="false" flipV="false" rot="0">
            <a:off x="3724037" y="7551188"/>
            <a:ext cx="9831979" cy="2478478"/>
          </a:xfrm>
          <a:custGeom>
            <a:avLst/>
            <a:gdLst/>
            <a:ahLst/>
            <a:cxnLst/>
            <a:rect r="r" b="b" t="t" l="l"/>
            <a:pathLst>
              <a:path h="2478478" w="9831979">
                <a:moveTo>
                  <a:pt x="0" y="0"/>
                </a:moveTo>
                <a:lnTo>
                  <a:pt x="9831978" y="0"/>
                </a:lnTo>
                <a:lnTo>
                  <a:pt x="9831978" y="2478478"/>
                </a:lnTo>
                <a:lnTo>
                  <a:pt x="0" y="2478478"/>
                </a:lnTo>
                <a:lnTo>
                  <a:pt x="0" y="0"/>
                </a:lnTo>
                <a:close/>
              </a:path>
            </a:pathLst>
          </a:custGeom>
          <a:blipFill>
            <a:blip r:embed="rId17"/>
            <a:stretch>
              <a:fillRect l="0" t="0" r="0" b="0"/>
            </a:stretch>
          </a:blipFill>
        </p:spPr>
      </p:sp>
      <p:sp>
        <p:nvSpPr>
          <p:cNvPr name="Freeform 15" id="15"/>
          <p:cNvSpPr/>
          <p:nvPr/>
        </p:nvSpPr>
        <p:spPr>
          <a:xfrm flipH="false" flipV="false" rot="0">
            <a:off x="1680786" y="4211339"/>
            <a:ext cx="7383242" cy="2478900"/>
          </a:xfrm>
          <a:custGeom>
            <a:avLst/>
            <a:gdLst/>
            <a:ahLst/>
            <a:cxnLst/>
            <a:rect r="r" b="b" t="t" l="l"/>
            <a:pathLst>
              <a:path h="2478900" w="7383242">
                <a:moveTo>
                  <a:pt x="0" y="0"/>
                </a:moveTo>
                <a:lnTo>
                  <a:pt x="7383242" y="0"/>
                </a:lnTo>
                <a:lnTo>
                  <a:pt x="7383242" y="2478901"/>
                </a:lnTo>
                <a:lnTo>
                  <a:pt x="0" y="2478901"/>
                </a:lnTo>
                <a:lnTo>
                  <a:pt x="0" y="0"/>
                </a:lnTo>
                <a:close/>
              </a:path>
            </a:pathLst>
          </a:custGeom>
          <a:blipFill>
            <a:blip r:embed="rId18"/>
            <a:stretch>
              <a:fillRect l="0" t="-23031" r="-379" b="0"/>
            </a:stretch>
          </a:blipFill>
        </p:spPr>
      </p:sp>
      <p:sp>
        <p:nvSpPr>
          <p:cNvPr name="Freeform 16" id="16"/>
          <p:cNvSpPr/>
          <p:nvPr/>
        </p:nvSpPr>
        <p:spPr>
          <a:xfrm flipH="false" flipV="false" rot="0">
            <a:off x="5579086" y="1563742"/>
            <a:ext cx="9558766" cy="2399948"/>
          </a:xfrm>
          <a:custGeom>
            <a:avLst/>
            <a:gdLst/>
            <a:ahLst/>
            <a:cxnLst/>
            <a:rect r="r" b="b" t="t" l="l"/>
            <a:pathLst>
              <a:path h="2399948" w="9558766">
                <a:moveTo>
                  <a:pt x="0" y="0"/>
                </a:moveTo>
                <a:lnTo>
                  <a:pt x="9558766" y="0"/>
                </a:lnTo>
                <a:lnTo>
                  <a:pt x="9558766" y="2399947"/>
                </a:lnTo>
                <a:lnTo>
                  <a:pt x="0" y="2399947"/>
                </a:lnTo>
                <a:lnTo>
                  <a:pt x="0" y="0"/>
                </a:lnTo>
                <a:close/>
              </a:path>
            </a:pathLst>
          </a:custGeom>
          <a:blipFill>
            <a:blip r:embed="rId19"/>
            <a:stretch>
              <a:fillRect l="0" t="0" r="0" b="0"/>
            </a:stretch>
          </a:blipFill>
        </p:spPr>
      </p:sp>
      <p:sp>
        <p:nvSpPr>
          <p:cNvPr name="TextBox 17" id="17"/>
          <p:cNvSpPr txBox="true"/>
          <p:nvPr/>
        </p:nvSpPr>
        <p:spPr>
          <a:xfrm rot="0">
            <a:off x="5299742" y="529327"/>
            <a:ext cx="9136880" cy="786764"/>
          </a:xfrm>
          <a:prstGeom prst="rect">
            <a:avLst/>
          </a:prstGeom>
        </p:spPr>
        <p:txBody>
          <a:bodyPr anchor="t" rtlCol="false" tIns="0" lIns="0" bIns="0" rIns="0">
            <a:spAutoFit/>
          </a:bodyPr>
          <a:lstStyle/>
          <a:p>
            <a:pPr algn="l">
              <a:lnSpc>
                <a:spcPts val="6240"/>
              </a:lnSpc>
            </a:pPr>
            <a:r>
              <a:rPr lang="en-US" sz="4800" spc="144" b="true">
                <a:solidFill>
                  <a:srgbClr val="000000"/>
                </a:solidFill>
                <a:latin typeface="Fira Sans Bold"/>
                <a:ea typeface="Fira Sans Bold"/>
                <a:cs typeface="Fira Sans Bold"/>
                <a:sym typeface="Fira Sans Bold"/>
              </a:rPr>
              <a:t>Effects &amp; Impacts</a:t>
            </a:r>
          </a:p>
        </p:txBody>
      </p:sp>
      <p:grpSp>
        <p:nvGrpSpPr>
          <p:cNvPr name="Group 18" id="18"/>
          <p:cNvGrpSpPr/>
          <p:nvPr/>
        </p:nvGrpSpPr>
        <p:grpSpPr>
          <a:xfrm rot="0">
            <a:off x="5016680" y="1318311"/>
            <a:ext cx="8149491" cy="4073453"/>
            <a:chOff x="0" y="0"/>
            <a:chExt cx="10865988" cy="5431271"/>
          </a:xfrm>
        </p:grpSpPr>
        <p:sp>
          <p:nvSpPr>
            <p:cNvPr name="Freeform 19" id="19"/>
            <p:cNvSpPr/>
            <p:nvPr/>
          </p:nvSpPr>
          <p:spPr>
            <a:xfrm flipH="true" flipV="false" rot="0">
              <a:off x="0" y="0"/>
              <a:ext cx="10865988" cy="5431271"/>
            </a:xfrm>
            <a:custGeom>
              <a:avLst/>
              <a:gdLst/>
              <a:ahLst/>
              <a:cxnLst/>
              <a:rect r="r" b="b" t="t" l="l"/>
              <a:pathLst>
                <a:path h="5431271" w="10865988">
                  <a:moveTo>
                    <a:pt x="10865988" y="0"/>
                  </a:moveTo>
                  <a:lnTo>
                    <a:pt x="0" y="0"/>
                  </a:lnTo>
                  <a:lnTo>
                    <a:pt x="0" y="5431271"/>
                  </a:lnTo>
                  <a:lnTo>
                    <a:pt x="10865988" y="5431271"/>
                  </a:lnTo>
                  <a:lnTo>
                    <a:pt x="10865988" y="0"/>
                  </a:lnTo>
                  <a:close/>
                </a:path>
              </a:pathLst>
            </a:custGeom>
            <a:blipFill>
              <a:blip r:embed="rId20"/>
              <a:stretch>
                <a:fillRect l="-1201" t="-172538" r="-4365" b="-154130"/>
              </a:stretch>
            </a:blipFill>
          </p:spPr>
        </p:sp>
        <p:grpSp>
          <p:nvGrpSpPr>
            <p:cNvPr name="Group 20" id="20"/>
            <p:cNvGrpSpPr/>
            <p:nvPr/>
          </p:nvGrpSpPr>
          <p:grpSpPr>
            <a:xfrm rot="0">
              <a:off x="4003527" y="545506"/>
              <a:ext cx="3587654" cy="358765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23" id="23"/>
            <p:cNvSpPr/>
            <p:nvPr/>
          </p:nvSpPr>
          <p:spPr>
            <a:xfrm flipH="false" flipV="false" rot="0">
              <a:off x="4187197" y="327241"/>
              <a:ext cx="3220314" cy="3325406"/>
            </a:xfrm>
            <a:custGeom>
              <a:avLst/>
              <a:gdLst/>
              <a:ahLst/>
              <a:cxnLst/>
              <a:rect r="r" b="b" t="t" l="l"/>
              <a:pathLst>
                <a:path h="3325406" w="3220314">
                  <a:moveTo>
                    <a:pt x="0" y="0"/>
                  </a:moveTo>
                  <a:lnTo>
                    <a:pt x="3220314" y="0"/>
                  </a:lnTo>
                  <a:lnTo>
                    <a:pt x="3220314" y="3325406"/>
                  </a:lnTo>
                  <a:lnTo>
                    <a:pt x="0" y="3325406"/>
                  </a:lnTo>
                  <a:lnTo>
                    <a:pt x="0" y="0"/>
                  </a:lnTo>
                  <a:close/>
                </a:path>
              </a:pathLst>
            </a:custGeom>
            <a:blipFill>
              <a:blip r:embed="rId21"/>
              <a:stretch>
                <a:fillRect l="0" t="0" r="0" b="0"/>
              </a:stretch>
            </a:blipFill>
          </p:spPr>
        </p:sp>
        <p:sp>
          <p:nvSpPr>
            <p:cNvPr name="TextBox 24" id="24"/>
            <p:cNvSpPr txBox="true"/>
            <p:nvPr/>
          </p:nvSpPr>
          <p:spPr>
            <a:xfrm rot="0">
              <a:off x="2770740" y="4624474"/>
              <a:ext cx="6841673" cy="534670"/>
            </a:xfrm>
            <a:prstGeom prst="rect">
              <a:avLst/>
            </a:prstGeom>
          </p:spPr>
          <p:txBody>
            <a:bodyPr anchor="t" rtlCol="false" tIns="0" lIns="0" bIns="0" rIns="0">
              <a:spAutoFit/>
            </a:bodyPr>
            <a:lstStyle/>
            <a:p>
              <a:pPr algn="l">
                <a:lnSpc>
                  <a:spcPts val="3359"/>
                </a:lnSpc>
              </a:pPr>
              <a:r>
                <a:rPr lang="en-US" sz="2400" b="true">
                  <a:solidFill>
                    <a:srgbClr val="000000"/>
                  </a:solidFill>
                  <a:latin typeface="Liberation Sans Bold"/>
                  <a:ea typeface="Liberation Sans Bold"/>
                  <a:cs typeface="Liberation Sans Bold"/>
                  <a:sym typeface="Liberation Sans Bold"/>
                </a:rPr>
                <a:t>Unfair Competitive Advantage</a:t>
              </a:r>
            </a:p>
          </p:txBody>
        </p:sp>
      </p:grpSp>
      <p:grpSp>
        <p:nvGrpSpPr>
          <p:cNvPr name="Group 25" id="25"/>
          <p:cNvGrpSpPr/>
          <p:nvPr/>
        </p:nvGrpSpPr>
        <p:grpSpPr>
          <a:xfrm rot="0">
            <a:off x="10925586" y="3639249"/>
            <a:ext cx="7022071" cy="3911939"/>
            <a:chOff x="0" y="0"/>
            <a:chExt cx="9362762" cy="5215919"/>
          </a:xfrm>
        </p:grpSpPr>
        <p:sp>
          <p:nvSpPr>
            <p:cNvPr name="Freeform 26" id="26"/>
            <p:cNvSpPr/>
            <p:nvPr/>
          </p:nvSpPr>
          <p:spPr>
            <a:xfrm flipH="true" flipV="false" rot="0">
              <a:off x="0" y="0"/>
              <a:ext cx="9362762" cy="4969263"/>
            </a:xfrm>
            <a:custGeom>
              <a:avLst/>
              <a:gdLst/>
              <a:ahLst/>
              <a:cxnLst/>
              <a:rect r="r" b="b" t="t" l="l"/>
              <a:pathLst>
                <a:path h="4969263" w="9362762">
                  <a:moveTo>
                    <a:pt x="9362762" y="0"/>
                  </a:moveTo>
                  <a:lnTo>
                    <a:pt x="0" y="0"/>
                  </a:lnTo>
                  <a:lnTo>
                    <a:pt x="0" y="4969263"/>
                  </a:lnTo>
                  <a:lnTo>
                    <a:pt x="9362762" y="4969263"/>
                  </a:lnTo>
                  <a:lnTo>
                    <a:pt x="9362762" y="0"/>
                  </a:lnTo>
                  <a:close/>
                </a:path>
              </a:pathLst>
            </a:custGeom>
            <a:blipFill>
              <a:blip r:embed="rId20">
                <a:alphaModFix amt="97000"/>
              </a:blip>
              <a:stretch>
                <a:fillRect l="-4594" t="-157648" r="0" b="-140472"/>
              </a:stretch>
            </a:blipFill>
          </p:spPr>
        </p:sp>
        <p:grpSp>
          <p:nvGrpSpPr>
            <p:cNvPr name="Group 27" id="27"/>
            <p:cNvGrpSpPr/>
            <p:nvPr/>
          </p:nvGrpSpPr>
          <p:grpSpPr>
            <a:xfrm rot="0">
              <a:off x="3458477" y="261745"/>
              <a:ext cx="3587654" cy="358765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30" id="30"/>
            <p:cNvSpPr/>
            <p:nvPr/>
          </p:nvSpPr>
          <p:spPr>
            <a:xfrm flipH="false" flipV="false" rot="0">
              <a:off x="3978270" y="734679"/>
              <a:ext cx="2548069" cy="2511140"/>
            </a:xfrm>
            <a:custGeom>
              <a:avLst/>
              <a:gdLst/>
              <a:ahLst/>
              <a:cxnLst/>
              <a:rect r="r" b="b" t="t" l="l"/>
              <a:pathLst>
                <a:path h="2511140" w="2548069">
                  <a:moveTo>
                    <a:pt x="0" y="0"/>
                  </a:moveTo>
                  <a:lnTo>
                    <a:pt x="2548068" y="0"/>
                  </a:lnTo>
                  <a:lnTo>
                    <a:pt x="2548068" y="2511140"/>
                  </a:lnTo>
                  <a:lnTo>
                    <a:pt x="0" y="2511140"/>
                  </a:lnTo>
                  <a:lnTo>
                    <a:pt x="0" y="0"/>
                  </a:lnTo>
                  <a:close/>
                </a:path>
              </a:pathLst>
            </a:custGeom>
            <a:blipFill>
              <a:blip r:embed="rId22"/>
              <a:stretch>
                <a:fillRect l="0" t="0" r="0" b="0"/>
              </a:stretch>
            </a:blipFill>
          </p:spPr>
        </p:sp>
        <p:sp>
          <p:nvSpPr>
            <p:cNvPr name="TextBox 31" id="31"/>
            <p:cNvSpPr txBox="true"/>
            <p:nvPr/>
          </p:nvSpPr>
          <p:spPr>
            <a:xfrm rot="0">
              <a:off x="3002143" y="4122449"/>
              <a:ext cx="4395841" cy="1093470"/>
            </a:xfrm>
            <a:prstGeom prst="rect">
              <a:avLst/>
            </a:prstGeom>
          </p:spPr>
          <p:txBody>
            <a:bodyPr anchor="t" rtlCol="false" tIns="0" lIns="0" bIns="0" rIns="0">
              <a:spAutoFit/>
            </a:bodyPr>
            <a:lstStyle/>
            <a:p>
              <a:pPr algn="ctr">
                <a:lnSpc>
                  <a:spcPts val="3359"/>
                </a:lnSpc>
              </a:pPr>
              <a:r>
                <a:rPr lang="en-US" sz="2400" b="true">
                  <a:solidFill>
                    <a:srgbClr val="000000"/>
                  </a:solidFill>
                  <a:latin typeface="Liberation Sans Bold"/>
                  <a:ea typeface="Liberation Sans Bold"/>
                  <a:cs typeface="Liberation Sans Bold"/>
                  <a:sym typeface="Liberation Sans Bold"/>
                </a:rPr>
                <a:t> </a:t>
              </a:r>
              <a:r>
                <a:rPr lang="en-US" sz="2400" b="true">
                  <a:solidFill>
                    <a:srgbClr val="000000"/>
                  </a:solidFill>
                  <a:latin typeface="Liberation Sans Bold"/>
                  <a:ea typeface="Liberation Sans Bold"/>
                  <a:cs typeface="Liberation Sans Bold"/>
                  <a:sym typeface="Liberation Sans Bold"/>
                </a:rPr>
                <a:t>Acc</a:t>
              </a:r>
              <a:r>
                <a:rPr lang="en-US" sz="2400" b="true">
                  <a:solidFill>
                    <a:srgbClr val="000000"/>
                  </a:solidFill>
                  <a:latin typeface="Liberation Sans Bold"/>
                  <a:ea typeface="Liberation Sans Bold"/>
                  <a:cs typeface="Liberation Sans Bold"/>
                  <a:sym typeface="Liberation Sans Bold"/>
                </a:rPr>
                <a:t>ountability &amp; Transparency Issues</a:t>
              </a:r>
            </a:p>
          </p:txBody>
        </p:sp>
      </p:grpSp>
      <p:grpSp>
        <p:nvGrpSpPr>
          <p:cNvPr name="Group 32" id="32"/>
          <p:cNvGrpSpPr/>
          <p:nvPr/>
        </p:nvGrpSpPr>
        <p:grpSpPr>
          <a:xfrm rot="0">
            <a:off x="-494253" y="4141681"/>
            <a:ext cx="8149491" cy="4073453"/>
            <a:chOff x="0" y="0"/>
            <a:chExt cx="10865988" cy="5431271"/>
          </a:xfrm>
        </p:grpSpPr>
        <p:sp>
          <p:nvSpPr>
            <p:cNvPr name="Freeform 33" id="33"/>
            <p:cNvSpPr/>
            <p:nvPr/>
          </p:nvSpPr>
          <p:spPr>
            <a:xfrm flipH="true" flipV="false" rot="0">
              <a:off x="0" y="0"/>
              <a:ext cx="10865988" cy="5431271"/>
            </a:xfrm>
            <a:custGeom>
              <a:avLst/>
              <a:gdLst/>
              <a:ahLst/>
              <a:cxnLst/>
              <a:rect r="r" b="b" t="t" l="l"/>
              <a:pathLst>
                <a:path h="5431271" w="10865988">
                  <a:moveTo>
                    <a:pt x="10865988" y="0"/>
                  </a:moveTo>
                  <a:lnTo>
                    <a:pt x="0" y="0"/>
                  </a:lnTo>
                  <a:lnTo>
                    <a:pt x="0" y="5431271"/>
                  </a:lnTo>
                  <a:lnTo>
                    <a:pt x="10865988" y="5431271"/>
                  </a:lnTo>
                  <a:lnTo>
                    <a:pt x="10865988" y="0"/>
                  </a:lnTo>
                  <a:close/>
                </a:path>
              </a:pathLst>
            </a:custGeom>
            <a:blipFill>
              <a:blip r:embed="rId20"/>
              <a:stretch>
                <a:fillRect l="-1201" t="-172538" r="-4365" b="-154130"/>
              </a:stretch>
            </a:blipFill>
          </p:spPr>
        </p:sp>
        <p:grpSp>
          <p:nvGrpSpPr>
            <p:cNvPr name="Group 34" id="34"/>
            <p:cNvGrpSpPr/>
            <p:nvPr/>
          </p:nvGrpSpPr>
          <p:grpSpPr>
            <a:xfrm rot="0">
              <a:off x="4630425" y="375887"/>
              <a:ext cx="3587654" cy="358765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37" id="37"/>
            <p:cNvSpPr/>
            <p:nvPr/>
          </p:nvSpPr>
          <p:spPr>
            <a:xfrm flipH="false" flipV="false" rot="0">
              <a:off x="4799722" y="592086"/>
              <a:ext cx="3045898" cy="3004922"/>
            </a:xfrm>
            <a:custGeom>
              <a:avLst/>
              <a:gdLst/>
              <a:ahLst/>
              <a:cxnLst/>
              <a:rect r="r" b="b" t="t" l="l"/>
              <a:pathLst>
                <a:path h="3004922" w="3045898">
                  <a:moveTo>
                    <a:pt x="0" y="0"/>
                  </a:moveTo>
                  <a:lnTo>
                    <a:pt x="3045898" y="0"/>
                  </a:lnTo>
                  <a:lnTo>
                    <a:pt x="3045898" y="3004921"/>
                  </a:lnTo>
                  <a:lnTo>
                    <a:pt x="0" y="3004921"/>
                  </a:lnTo>
                  <a:lnTo>
                    <a:pt x="0" y="0"/>
                  </a:lnTo>
                  <a:close/>
                </a:path>
              </a:pathLst>
            </a:custGeom>
            <a:blipFill>
              <a:blip r:embed="rId23"/>
              <a:stretch>
                <a:fillRect l="0" t="0" r="0" b="0"/>
              </a:stretch>
            </a:blipFill>
          </p:spPr>
        </p:sp>
        <p:sp>
          <p:nvSpPr>
            <p:cNvPr name="TextBox 38" id="38"/>
            <p:cNvSpPr txBox="true"/>
            <p:nvPr/>
          </p:nvSpPr>
          <p:spPr>
            <a:xfrm rot="0">
              <a:off x="4405782" y="4141561"/>
              <a:ext cx="4500322" cy="534670"/>
            </a:xfrm>
            <a:prstGeom prst="rect">
              <a:avLst/>
            </a:prstGeom>
          </p:spPr>
          <p:txBody>
            <a:bodyPr anchor="t" rtlCol="false" tIns="0" lIns="0" bIns="0" rIns="0">
              <a:spAutoFit/>
            </a:bodyPr>
            <a:lstStyle/>
            <a:p>
              <a:pPr algn="l">
                <a:lnSpc>
                  <a:spcPts val="3359"/>
                </a:lnSpc>
              </a:pPr>
              <a:r>
                <a:rPr lang="en-US" sz="2400" b="true">
                  <a:solidFill>
                    <a:srgbClr val="000000"/>
                  </a:solidFill>
                  <a:latin typeface="Liberation Sans Bold"/>
                  <a:ea typeface="Liberation Sans Bold"/>
                  <a:cs typeface="Liberation Sans Bold"/>
                  <a:sym typeface="Liberation Sans Bold"/>
                </a:rPr>
                <a:t>Exploitation of Trust</a:t>
              </a:r>
            </a:p>
          </p:txBody>
        </p:sp>
      </p:grpSp>
      <p:grpSp>
        <p:nvGrpSpPr>
          <p:cNvPr name="Group 39" id="39"/>
          <p:cNvGrpSpPr/>
          <p:nvPr/>
        </p:nvGrpSpPr>
        <p:grpSpPr>
          <a:xfrm rot="0">
            <a:off x="4677772" y="6294511"/>
            <a:ext cx="8932455" cy="3841247"/>
            <a:chOff x="0" y="0"/>
            <a:chExt cx="11909941" cy="5121663"/>
          </a:xfrm>
        </p:grpSpPr>
        <p:sp>
          <p:nvSpPr>
            <p:cNvPr name="Freeform 40" id="40"/>
            <p:cNvSpPr/>
            <p:nvPr/>
          </p:nvSpPr>
          <p:spPr>
            <a:xfrm flipH="true" flipV="false" rot="0">
              <a:off x="0" y="152400"/>
              <a:ext cx="11909941" cy="4969263"/>
            </a:xfrm>
            <a:custGeom>
              <a:avLst/>
              <a:gdLst/>
              <a:ahLst/>
              <a:cxnLst/>
              <a:rect r="r" b="b" t="t" l="l"/>
              <a:pathLst>
                <a:path h="4969263" w="11909941">
                  <a:moveTo>
                    <a:pt x="11909941" y="0"/>
                  </a:moveTo>
                  <a:lnTo>
                    <a:pt x="0" y="0"/>
                  </a:lnTo>
                  <a:lnTo>
                    <a:pt x="0" y="4969263"/>
                  </a:lnTo>
                  <a:lnTo>
                    <a:pt x="11909941" y="4969263"/>
                  </a:lnTo>
                  <a:lnTo>
                    <a:pt x="11909941" y="0"/>
                  </a:lnTo>
                  <a:close/>
                </a:path>
              </a:pathLst>
            </a:custGeom>
            <a:blipFill>
              <a:blip r:embed="rId20">
                <a:alphaModFix amt="97000"/>
              </a:blip>
              <a:stretch>
                <a:fillRect l="-2236" t="-208185" r="0" b="-186828"/>
              </a:stretch>
            </a:blipFill>
          </p:spPr>
        </p:sp>
        <p:grpSp>
          <p:nvGrpSpPr>
            <p:cNvPr name="Group 41" id="41"/>
            <p:cNvGrpSpPr/>
            <p:nvPr/>
          </p:nvGrpSpPr>
          <p:grpSpPr>
            <a:xfrm rot="0">
              <a:off x="4576926" y="0"/>
              <a:ext cx="3587654" cy="358765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44" id="44"/>
            <p:cNvSpPr/>
            <p:nvPr/>
          </p:nvSpPr>
          <p:spPr>
            <a:xfrm flipH="false" flipV="false" rot="0">
              <a:off x="4877964" y="332510"/>
              <a:ext cx="2995378" cy="2995378"/>
            </a:xfrm>
            <a:custGeom>
              <a:avLst/>
              <a:gdLst/>
              <a:ahLst/>
              <a:cxnLst/>
              <a:rect r="r" b="b" t="t" l="l"/>
              <a:pathLst>
                <a:path h="2995378" w="2995378">
                  <a:moveTo>
                    <a:pt x="0" y="0"/>
                  </a:moveTo>
                  <a:lnTo>
                    <a:pt x="2995379" y="0"/>
                  </a:lnTo>
                  <a:lnTo>
                    <a:pt x="2995379" y="2995378"/>
                  </a:lnTo>
                  <a:lnTo>
                    <a:pt x="0" y="2995378"/>
                  </a:lnTo>
                  <a:lnTo>
                    <a:pt x="0" y="0"/>
                  </a:lnTo>
                  <a:close/>
                </a:path>
              </a:pathLst>
            </a:custGeom>
            <a:blipFill>
              <a:blip r:embed="rId24"/>
              <a:stretch>
                <a:fillRect l="-15158" t="0" r="-7457" b="0"/>
              </a:stretch>
            </a:blipFill>
          </p:spPr>
        </p:sp>
        <p:sp>
          <p:nvSpPr>
            <p:cNvPr name="TextBox 45" id="45"/>
            <p:cNvSpPr txBox="true"/>
            <p:nvPr/>
          </p:nvSpPr>
          <p:spPr>
            <a:xfrm rot="0">
              <a:off x="4009647" y="3870628"/>
              <a:ext cx="4500322" cy="534670"/>
            </a:xfrm>
            <a:prstGeom prst="rect">
              <a:avLst/>
            </a:prstGeom>
          </p:spPr>
          <p:txBody>
            <a:bodyPr anchor="t" rtlCol="false" tIns="0" lIns="0" bIns="0" rIns="0">
              <a:spAutoFit/>
            </a:bodyPr>
            <a:lstStyle/>
            <a:p>
              <a:pPr algn="l">
                <a:lnSpc>
                  <a:spcPts val="3359"/>
                </a:lnSpc>
              </a:pPr>
              <a:r>
                <a:rPr lang="en-US" sz="2400" b="true">
                  <a:solidFill>
                    <a:srgbClr val="000000"/>
                  </a:solidFill>
                  <a:latin typeface="Liberation Sans Bold"/>
                  <a:ea typeface="Liberation Sans Bold"/>
                  <a:cs typeface="Liberation Sans Bold"/>
                  <a:sym typeface="Liberation Sans Bold"/>
                </a:rPr>
                <a:t>Negative Brand Impact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7F7"/>
        </a:solidFill>
      </p:bgPr>
    </p:bg>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4379" y="-4048310"/>
            <a:ext cx="10744549" cy="11189235"/>
          </a:xfrm>
          <a:custGeom>
            <a:avLst/>
            <a:gdLst/>
            <a:ahLst/>
            <a:cxnLst/>
            <a:rect r="r" b="b" t="t" l="l"/>
            <a:pathLst>
              <a:path h="11189235" w="10744549">
                <a:moveTo>
                  <a:pt x="0" y="0"/>
                </a:moveTo>
                <a:lnTo>
                  <a:pt x="10744549" y="0"/>
                </a:lnTo>
                <a:lnTo>
                  <a:pt x="10744549" y="11189235"/>
                </a:lnTo>
                <a:lnTo>
                  <a:pt x="0" y="11189235"/>
                </a:lnTo>
                <a:lnTo>
                  <a:pt x="0" y="0"/>
                </a:lnTo>
                <a:close/>
              </a:path>
            </a:pathLst>
          </a:custGeom>
          <a:blipFill>
            <a:blip r:embed="rId6">
              <a:extLst>
                <a:ext uri="{96DAC541-7B7A-43D3-8B79-37D633B846F1}">
                  <asvg:svgBlip xmlns:asvg="http://schemas.microsoft.com/office/drawing/2016/SVG/main" r:embed="rId7"/>
                </a:ext>
              </a:extLst>
            </a:blip>
            <a:stretch>
              <a:fillRect l="0" t="0" r="-7654" b="-7179"/>
            </a:stretch>
          </a:blipFill>
        </p:spPr>
      </p:sp>
      <p:sp>
        <p:nvSpPr>
          <p:cNvPr name="Freeform 5" id="5"/>
          <p:cNvSpPr/>
          <p:nvPr/>
        </p:nvSpPr>
        <p:spPr>
          <a:xfrm flipH="false" flipV="false" rot="0">
            <a:off x="-6333555" y="-4528284"/>
            <a:ext cx="10387412" cy="9671784"/>
          </a:xfrm>
          <a:custGeom>
            <a:avLst/>
            <a:gdLst/>
            <a:ahLst/>
            <a:cxnLst/>
            <a:rect r="r" b="b" t="t" l="l"/>
            <a:pathLst>
              <a:path h="9671784" w="10387412">
                <a:moveTo>
                  <a:pt x="0" y="0"/>
                </a:moveTo>
                <a:lnTo>
                  <a:pt x="10387411" y="0"/>
                </a:lnTo>
                <a:lnTo>
                  <a:pt x="10387411" y="9671784"/>
                </a:lnTo>
                <a:lnTo>
                  <a:pt x="0" y="9671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11679" y="5659903"/>
            <a:ext cx="3243262" cy="605504"/>
          </a:xfrm>
          <a:custGeom>
            <a:avLst/>
            <a:gdLst/>
            <a:ahLst/>
            <a:cxnLst/>
            <a:rect r="r" b="b" t="t" l="l"/>
            <a:pathLst>
              <a:path h="605504" w="3243262">
                <a:moveTo>
                  <a:pt x="0" y="0"/>
                </a:moveTo>
                <a:lnTo>
                  <a:pt x="3243263" y="0"/>
                </a:lnTo>
                <a:lnTo>
                  <a:pt x="3243263" y="605503"/>
                </a:lnTo>
                <a:lnTo>
                  <a:pt x="0" y="605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51020" y="790068"/>
            <a:ext cx="2291988" cy="2252802"/>
          </a:xfrm>
          <a:custGeom>
            <a:avLst/>
            <a:gdLst/>
            <a:ahLst/>
            <a:cxnLst/>
            <a:rect r="r" b="b" t="t" l="l"/>
            <a:pathLst>
              <a:path h="2252802" w="2291988">
                <a:moveTo>
                  <a:pt x="0" y="0"/>
                </a:moveTo>
                <a:lnTo>
                  <a:pt x="2291989" y="0"/>
                </a:lnTo>
                <a:lnTo>
                  <a:pt x="2291989" y="2252802"/>
                </a:lnTo>
                <a:lnTo>
                  <a:pt x="0" y="22528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84831" y="5450790"/>
            <a:ext cx="8569662" cy="5998764"/>
          </a:xfrm>
          <a:custGeom>
            <a:avLst/>
            <a:gdLst/>
            <a:ahLst/>
            <a:cxnLst/>
            <a:rect r="r" b="b" t="t" l="l"/>
            <a:pathLst>
              <a:path h="5998764" w="8569662">
                <a:moveTo>
                  <a:pt x="0" y="0"/>
                </a:moveTo>
                <a:lnTo>
                  <a:pt x="8569662" y="0"/>
                </a:lnTo>
                <a:lnTo>
                  <a:pt x="8569662" y="5998764"/>
                </a:lnTo>
                <a:lnTo>
                  <a:pt x="0" y="5998764"/>
                </a:lnTo>
                <a:lnTo>
                  <a:pt x="0" y="0"/>
                </a:lnTo>
                <a:close/>
              </a:path>
            </a:pathLst>
          </a:custGeom>
          <a:blipFill>
            <a:blip r:embed="rId14"/>
            <a:stretch>
              <a:fillRect l="0" t="0" r="0" b="0"/>
            </a:stretch>
          </a:blipFill>
        </p:spPr>
      </p:sp>
      <p:sp>
        <p:nvSpPr>
          <p:cNvPr name="TextBox 9" id="9"/>
          <p:cNvSpPr txBox="true"/>
          <p:nvPr/>
        </p:nvSpPr>
        <p:spPr>
          <a:xfrm rot="0">
            <a:off x="6243432" y="4411979"/>
            <a:ext cx="7282160" cy="854076"/>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Fira Sans Bold"/>
                <a:ea typeface="Fira Sans Bold"/>
                <a:cs typeface="Fira Sans Bold"/>
                <a:sym typeface="Fira Sans Bold"/>
              </a:rPr>
              <a:t>AI engineers' perspective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38280" y="-4528284"/>
            <a:ext cx="12445957" cy="11588508"/>
          </a:xfrm>
          <a:custGeom>
            <a:avLst/>
            <a:gdLst/>
            <a:ahLst/>
            <a:cxnLst/>
            <a:rect r="r" b="b" t="t" l="l"/>
            <a:pathLst>
              <a:path h="11588508" w="12445957">
                <a:moveTo>
                  <a:pt x="0" y="0"/>
                </a:moveTo>
                <a:lnTo>
                  <a:pt x="12445957" y="0"/>
                </a:lnTo>
                <a:lnTo>
                  <a:pt x="12445957" y="11588509"/>
                </a:lnTo>
                <a:lnTo>
                  <a:pt x="0" y="115885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47813" y="65172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95952" y="3725392"/>
            <a:ext cx="19044102" cy="4713235"/>
            <a:chOff x="0" y="0"/>
            <a:chExt cx="25392135" cy="6284314"/>
          </a:xfrm>
        </p:grpSpPr>
        <p:sp>
          <p:nvSpPr>
            <p:cNvPr name="Freeform 7" id="7"/>
            <p:cNvSpPr/>
            <p:nvPr/>
          </p:nvSpPr>
          <p:spPr>
            <a:xfrm flipH="false" flipV="false" rot="0">
              <a:off x="0" y="2819607"/>
              <a:ext cx="12714522" cy="3464707"/>
            </a:xfrm>
            <a:custGeom>
              <a:avLst/>
              <a:gdLst/>
              <a:ahLst/>
              <a:cxnLst/>
              <a:rect r="r" b="b" t="t" l="l"/>
              <a:pathLst>
                <a:path h="3464707" w="12714522">
                  <a:moveTo>
                    <a:pt x="0" y="0"/>
                  </a:moveTo>
                  <a:lnTo>
                    <a:pt x="12714522" y="0"/>
                  </a:lnTo>
                  <a:lnTo>
                    <a:pt x="12714522" y="3464707"/>
                  </a:lnTo>
                  <a:lnTo>
                    <a:pt x="0" y="34647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true" rot="0">
              <a:off x="12677613" y="0"/>
              <a:ext cx="12714522" cy="3464707"/>
            </a:xfrm>
            <a:custGeom>
              <a:avLst/>
              <a:gdLst/>
              <a:ahLst/>
              <a:cxnLst/>
              <a:rect r="r" b="b" t="t" l="l"/>
              <a:pathLst>
                <a:path h="3464707" w="12714522">
                  <a:moveTo>
                    <a:pt x="12714522" y="3464707"/>
                  </a:moveTo>
                  <a:lnTo>
                    <a:pt x="0" y="3464707"/>
                  </a:lnTo>
                  <a:lnTo>
                    <a:pt x="0" y="0"/>
                  </a:lnTo>
                  <a:lnTo>
                    <a:pt x="12714522" y="0"/>
                  </a:lnTo>
                  <a:lnTo>
                    <a:pt x="12714522" y="3464707"/>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9" id="9"/>
          <p:cNvSpPr/>
          <p:nvPr/>
        </p:nvSpPr>
        <p:spPr>
          <a:xfrm flipH="false" flipV="false" rot="0">
            <a:off x="-4539567" y="7289719"/>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098772" y="-204302"/>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2" id="12"/>
          <p:cNvGrpSpPr/>
          <p:nvPr/>
        </p:nvGrpSpPr>
        <p:grpSpPr>
          <a:xfrm rot="0">
            <a:off x="14842412" y="-2701878"/>
            <a:ext cx="7976409" cy="8075456"/>
            <a:chOff x="0" y="0"/>
            <a:chExt cx="10635213" cy="10767275"/>
          </a:xfrm>
        </p:grpSpPr>
        <p:grpSp>
          <p:nvGrpSpPr>
            <p:cNvPr name="Group 13" id="13"/>
            <p:cNvGrpSpPr/>
            <p:nvPr/>
          </p:nvGrpSpPr>
          <p:grpSpPr>
            <a:xfrm rot="0">
              <a:off x="1946319" y="8771267"/>
              <a:ext cx="1996008" cy="19960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Proxima Nova"/>
                    <a:ea typeface="Proxima Nova"/>
                    <a:cs typeface="Proxima Nova"/>
                    <a:sym typeface="Proxima Nova"/>
                  </a:rPr>
                  <a:t>5</a:t>
                </a:r>
              </a:p>
            </p:txBody>
          </p:sp>
        </p:grpSp>
        <p:sp>
          <p:nvSpPr>
            <p:cNvPr name="TextBox 16" id="16"/>
            <p:cNvSpPr txBox="true"/>
            <p:nvPr/>
          </p:nvSpPr>
          <p:spPr>
            <a:xfrm rot="0">
              <a:off x="0" y="7476224"/>
              <a:ext cx="4813749" cy="1093470"/>
            </a:xfrm>
            <a:prstGeom prst="rect">
              <a:avLst/>
            </a:prstGeom>
          </p:spPr>
          <p:txBody>
            <a:bodyPr anchor="t" rtlCol="false" tIns="0" lIns="0" bIns="0" rIns="0">
              <a:spAutoFit/>
            </a:bodyPr>
            <a:lstStyle/>
            <a:p>
              <a:pPr algn="ctr">
                <a:lnSpc>
                  <a:spcPts val="3359"/>
                </a:lnSpc>
              </a:pPr>
              <a:r>
                <a:rPr lang="en-US" b="true" sz="2400">
                  <a:solidFill>
                    <a:srgbClr val="151857"/>
                  </a:solidFill>
                  <a:latin typeface="Liberation Sans Bold"/>
                  <a:ea typeface="Liberation Sans Bold"/>
                  <a:cs typeface="Liberation Sans Bold"/>
                  <a:sym typeface="Liberation Sans Bold"/>
                </a:rPr>
                <a:t>Suspicious Review Removal &amp; Bans</a:t>
              </a:r>
            </a:p>
          </p:txBody>
        </p:sp>
        <p:sp>
          <p:nvSpPr>
            <p:cNvPr name="Freeform 17" id="17"/>
            <p:cNvSpPr/>
            <p:nvPr/>
          </p:nvSpPr>
          <p:spPr>
            <a:xfrm flipH="false" flipV="false" rot="0">
              <a:off x="2656765" y="0"/>
              <a:ext cx="7978448" cy="7978448"/>
            </a:xfrm>
            <a:custGeom>
              <a:avLst/>
              <a:gdLst/>
              <a:ahLst/>
              <a:cxnLst/>
              <a:rect r="r" b="b" t="t" l="l"/>
              <a:pathLst>
                <a:path h="7978448" w="7978448">
                  <a:moveTo>
                    <a:pt x="0" y="0"/>
                  </a:moveTo>
                  <a:lnTo>
                    <a:pt x="7978448" y="0"/>
                  </a:lnTo>
                  <a:lnTo>
                    <a:pt x="7978448" y="7978448"/>
                  </a:lnTo>
                  <a:lnTo>
                    <a:pt x="0" y="79784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113992" y="5498048"/>
              <a:ext cx="2035325" cy="2035325"/>
            </a:xfrm>
            <a:custGeom>
              <a:avLst/>
              <a:gdLst/>
              <a:ahLst/>
              <a:cxnLst/>
              <a:rect r="r" b="b" t="t" l="l"/>
              <a:pathLst>
                <a:path h="2035325" w="2035325">
                  <a:moveTo>
                    <a:pt x="0" y="0"/>
                  </a:moveTo>
                  <a:lnTo>
                    <a:pt x="2035326" y="0"/>
                  </a:lnTo>
                  <a:lnTo>
                    <a:pt x="2035326" y="2035326"/>
                  </a:lnTo>
                  <a:lnTo>
                    <a:pt x="0" y="20353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19" id="19"/>
          <p:cNvSpPr txBox="true"/>
          <p:nvPr/>
        </p:nvSpPr>
        <p:spPr>
          <a:xfrm rot="0">
            <a:off x="6788677" y="696278"/>
            <a:ext cx="9136880" cy="626744"/>
          </a:xfrm>
          <a:prstGeom prst="rect">
            <a:avLst/>
          </a:prstGeom>
        </p:spPr>
        <p:txBody>
          <a:bodyPr anchor="t" rtlCol="false" tIns="0" lIns="0" bIns="0" rIns="0">
            <a:spAutoFit/>
          </a:bodyPr>
          <a:lstStyle/>
          <a:p>
            <a:pPr algn="l">
              <a:lnSpc>
                <a:spcPts val="5070"/>
              </a:lnSpc>
            </a:pPr>
            <a:r>
              <a:rPr lang="en-US" sz="3900" spc="117" b="true">
                <a:solidFill>
                  <a:srgbClr val="000000"/>
                </a:solidFill>
                <a:latin typeface="Fira Sans Bold"/>
                <a:ea typeface="Fira Sans Bold"/>
                <a:cs typeface="Fira Sans Bold"/>
                <a:sym typeface="Fira Sans Bold"/>
              </a:rPr>
              <a:t>Amazon’s Existing System – Overview</a:t>
            </a:r>
          </a:p>
        </p:txBody>
      </p:sp>
      <p:sp>
        <p:nvSpPr>
          <p:cNvPr name="Freeform 20" id="20"/>
          <p:cNvSpPr/>
          <p:nvPr/>
        </p:nvSpPr>
        <p:spPr>
          <a:xfrm flipH="false" flipV="false" rot="0">
            <a:off x="-6695875" y="-5010989"/>
            <a:ext cx="11642881" cy="12071214"/>
          </a:xfrm>
          <a:custGeom>
            <a:avLst/>
            <a:gdLst/>
            <a:ahLst/>
            <a:cxnLst/>
            <a:rect r="r" b="b" t="t" l="l"/>
            <a:pathLst>
              <a:path h="12071214" w="11642881">
                <a:moveTo>
                  <a:pt x="0" y="0"/>
                </a:moveTo>
                <a:lnTo>
                  <a:pt x="11642881" y="0"/>
                </a:lnTo>
                <a:lnTo>
                  <a:pt x="11642881" y="12071214"/>
                </a:lnTo>
                <a:lnTo>
                  <a:pt x="0" y="1207121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21" id="21"/>
          <p:cNvGrpSpPr/>
          <p:nvPr/>
        </p:nvGrpSpPr>
        <p:grpSpPr>
          <a:xfrm rot="0">
            <a:off x="982006" y="4183212"/>
            <a:ext cx="3422781" cy="3932155"/>
            <a:chOff x="0" y="0"/>
            <a:chExt cx="4563708" cy="5242873"/>
          </a:xfrm>
        </p:grpSpPr>
        <p:grpSp>
          <p:nvGrpSpPr>
            <p:cNvPr name="Group 22" id="22"/>
            <p:cNvGrpSpPr/>
            <p:nvPr/>
          </p:nvGrpSpPr>
          <p:grpSpPr>
            <a:xfrm rot="0">
              <a:off x="0" y="3246866"/>
              <a:ext cx="1996008" cy="199600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Proxima Nova"/>
                    <a:ea typeface="Proxima Nova"/>
                    <a:cs typeface="Proxima Nova"/>
                    <a:sym typeface="Proxima Nova"/>
                  </a:rPr>
                  <a:t>1</a:t>
                </a:r>
              </a:p>
            </p:txBody>
          </p:sp>
        </p:grpSp>
        <p:sp>
          <p:nvSpPr>
            <p:cNvPr name="Freeform 25" id="25"/>
            <p:cNvSpPr/>
            <p:nvPr/>
          </p:nvSpPr>
          <p:spPr>
            <a:xfrm flipH="false" flipV="false" rot="0">
              <a:off x="1996008" y="0"/>
              <a:ext cx="1889044" cy="2248862"/>
            </a:xfrm>
            <a:custGeom>
              <a:avLst/>
              <a:gdLst/>
              <a:ahLst/>
              <a:cxnLst/>
              <a:rect r="r" b="b" t="t" l="l"/>
              <a:pathLst>
                <a:path h="2248862" w="1889044">
                  <a:moveTo>
                    <a:pt x="0" y="0"/>
                  </a:moveTo>
                  <a:lnTo>
                    <a:pt x="1889044" y="0"/>
                  </a:lnTo>
                  <a:lnTo>
                    <a:pt x="1889044" y="2248862"/>
                  </a:lnTo>
                  <a:lnTo>
                    <a:pt x="0" y="22488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6" id="26"/>
            <p:cNvSpPr txBox="true"/>
            <p:nvPr/>
          </p:nvSpPr>
          <p:spPr>
            <a:xfrm rot="0">
              <a:off x="62259" y="2474581"/>
              <a:ext cx="4501448" cy="534670"/>
            </a:xfrm>
            <a:prstGeom prst="rect">
              <a:avLst/>
            </a:prstGeom>
          </p:spPr>
          <p:txBody>
            <a:bodyPr anchor="t" rtlCol="false" tIns="0" lIns="0" bIns="0" rIns="0">
              <a:spAutoFit/>
            </a:bodyPr>
            <a:lstStyle/>
            <a:p>
              <a:pPr algn="l">
                <a:lnSpc>
                  <a:spcPts val="3359"/>
                </a:lnSpc>
              </a:pPr>
              <a:r>
                <a:rPr lang="en-US" sz="2400" b="true">
                  <a:solidFill>
                    <a:srgbClr val="151857"/>
                  </a:solidFill>
                  <a:latin typeface="Liberation Sans Bold"/>
                  <a:ea typeface="Liberation Sans Bold"/>
                  <a:cs typeface="Liberation Sans Bold"/>
                  <a:sym typeface="Liberation Sans Bold"/>
                </a:rPr>
                <a:t>V</a:t>
              </a:r>
              <a:r>
                <a:rPr lang="en-US" sz="2400" b="true">
                  <a:solidFill>
                    <a:srgbClr val="151857"/>
                  </a:solidFill>
                  <a:latin typeface="Liberation Sans Bold"/>
                  <a:ea typeface="Liberation Sans Bold"/>
                  <a:cs typeface="Liberation Sans Bold"/>
                  <a:sym typeface="Liberation Sans Bold"/>
                </a:rPr>
                <a:t>erified Purchase Tags</a:t>
              </a:r>
            </a:p>
          </p:txBody>
        </p:sp>
      </p:grpSp>
      <p:grpSp>
        <p:nvGrpSpPr>
          <p:cNvPr name="Group 27" id="27"/>
          <p:cNvGrpSpPr/>
          <p:nvPr/>
        </p:nvGrpSpPr>
        <p:grpSpPr>
          <a:xfrm rot="0">
            <a:off x="5118456" y="6693959"/>
            <a:ext cx="5118992" cy="3335348"/>
            <a:chOff x="0" y="0"/>
            <a:chExt cx="6825323" cy="4447131"/>
          </a:xfrm>
        </p:grpSpPr>
        <p:grpSp>
          <p:nvGrpSpPr>
            <p:cNvPr name="Group 28" id="28"/>
            <p:cNvGrpSpPr/>
            <p:nvPr/>
          </p:nvGrpSpPr>
          <p:grpSpPr>
            <a:xfrm rot="0">
              <a:off x="0" y="0"/>
              <a:ext cx="1996008" cy="199600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14300" cap="sq">
                <a:solidFill>
                  <a:srgbClr val="FF9900"/>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FAF7F7"/>
                    </a:solidFill>
                    <a:latin typeface="Proxima Nova"/>
                    <a:ea typeface="Proxima Nova"/>
                    <a:cs typeface="Proxima Nova"/>
                    <a:sym typeface="Proxima Nova"/>
                  </a:rPr>
                  <a:t>2</a:t>
                </a:r>
              </a:p>
            </p:txBody>
          </p:sp>
        </p:grpSp>
        <p:sp>
          <p:nvSpPr>
            <p:cNvPr name="Freeform 31" id="31"/>
            <p:cNvSpPr/>
            <p:nvPr/>
          </p:nvSpPr>
          <p:spPr>
            <a:xfrm flipH="false" flipV="false" rot="0">
              <a:off x="2021800" y="2391113"/>
              <a:ext cx="3345592" cy="2056018"/>
            </a:xfrm>
            <a:custGeom>
              <a:avLst/>
              <a:gdLst/>
              <a:ahLst/>
              <a:cxnLst/>
              <a:rect r="r" b="b" t="t" l="l"/>
              <a:pathLst>
                <a:path h="2056018" w="3345592">
                  <a:moveTo>
                    <a:pt x="0" y="0"/>
                  </a:moveTo>
                  <a:lnTo>
                    <a:pt x="3345592" y="0"/>
                  </a:lnTo>
                  <a:lnTo>
                    <a:pt x="3345592" y="2056018"/>
                  </a:lnTo>
                  <a:lnTo>
                    <a:pt x="0" y="205601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32" id="32"/>
            <p:cNvSpPr txBox="true"/>
            <p:nvPr/>
          </p:nvSpPr>
          <p:spPr>
            <a:xfrm rot="0">
              <a:off x="2076079" y="1133322"/>
              <a:ext cx="4749244" cy="1093470"/>
            </a:xfrm>
            <a:prstGeom prst="rect">
              <a:avLst/>
            </a:prstGeom>
          </p:spPr>
          <p:txBody>
            <a:bodyPr anchor="t" rtlCol="false" tIns="0" lIns="0" bIns="0" rIns="0">
              <a:spAutoFit/>
            </a:bodyPr>
            <a:lstStyle/>
            <a:p>
              <a:pPr algn="l">
                <a:lnSpc>
                  <a:spcPts val="3359"/>
                </a:lnSpc>
              </a:pPr>
              <a:r>
                <a:rPr lang="en-US" sz="2400" b="true">
                  <a:solidFill>
                    <a:srgbClr val="151857"/>
                  </a:solidFill>
                  <a:latin typeface="Liberation Sans Bold"/>
                  <a:ea typeface="Liberation Sans Bold"/>
                  <a:cs typeface="Liberation Sans Bold"/>
                  <a:sym typeface="Liberation Sans Bold"/>
                </a:rPr>
                <a:t>Machine Learning-Based Detection</a:t>
              </a:r>
            </a:p>
          </p:txBody>
        </p:sp>
      </p:grpSp>
      <p:grpSp>
        <p:nvGrpSpPr>
          <p:cNvPr name="Group 33" id="33"/>
          <p:cNvGrpSpPr/>
          <p:nvPr/>
        </p:nvGrpSpPr>
        <p:grpSpPr>
          <a:xfrm rot="0">
            <a:off x="7363577" y="2440341"/>
            <a:ext cx="3375241" cy="4178020"/>
            <a:chOff x="0" y="0"/>
            <a:chExt cx="4500322" cy="5570693"/>
          </a:xfrm>
        </p:grpSpPr>
        <p:grpSp>
          <p:nvGrpSpPr>
            <p:cNvPr name="Group 34" id="34"/>
            <p:cNvGrpSpPr/>
            <p:nvPr/>
          </p:nvGrpSpPr>
          <p:grpSpPr>
            <a:xfrm rot="0">
              <a:off x="2071059" y="3574685"/>
              <a:ext cx="1996008" cy="199600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00"/>
              </a:solidFill>
              <a:ln w="114300" cap="sq">
                <a:solidFill>
                  <a:srgbClr val="000000"/>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000000"/>
                    </a:solidFill>
                    <a:latin typeface="Proxima Nova"/>
                    <a:ea typeface="Proxima Nova"/>
                    <a:cs typeface="Proxima Nova"/>
                    <a:sym typeface="Proxima Nova"/>
                  </a:rPr>
                  <a:t>3</a:t>
                </a:r>
              </a:p>
            </p:txBody>
          </p:sp>
        </p:grpSp>
        <p:sp>
          <p:nvSpPr>
            <p:cNvPr name="Freeform 37" id="37"/>
            <p:cNvSpPr/>
            <p:nvPr/>
          </p:nvSpPr>
          <p:spPr>
            <a:xfrm flipH="false" flipV="false" rot="0">
              <a:off x="1255356" y="0"/>
              <a:ext cx="2170830" cy="2162936"/>
            </a:xfrm>
            <a:custGeom>
              <a:avLst/>
              <a:gdLst/>
              <a:ahLst/>
              <a:cxnLst/>
              <a:rect r="r" b="b" t="t" l="l"/>
              <a:pathLst>
                <a:path h="2162936" w="2170830">
                  <a:moveTo>
                    <a:pt x="0" y="0"/>
                  </a:moveTo>
                  <a:lnTo>
                    <a:pt x="2170830" y="0"/>
                  </a:lnTo>
                  <a:lnTo>
                    <a:pt x="2170830" y="2162936"/>
                  </a:lnTo>
                  <a:lnTo>
                    <a:pt x="0" y="216293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8" id="38"/>
            <p:cNvSpPr txBox="true"/>
            <p:nvPr/>
          </p:nvSpPr>
          <p:spPr>
            <a:xfrm rot="0">
              <a:off x="0" y="2296286"/>
              <a:ext cx="4500322" cy="1093470"/>
            </a:xfrm>
            <a:prstGeom prst="rect">
              <a:avLst/>
            </a:prstGeom>
          </p:spPr>
          <p:txBody>
            <a:bodyPr anchor="t" rtlCol="false" tIns="0" lIns="0" bIns="0" rIns="0">
              <a:spAutoFit/>
            </a:bodyPr>
            <a:lstStyle/>
            <a:p>
              <a:pPr algn="l">
                <a:lnSpc>
                  <a:spcPts val="3359"/>
                </a:lnSpc>
              </a:pPr>
              <a:r>
                <a:rPr lang="en-US" sz="2400" b="true">
                  <a:solidFill>
                    <a:srgbClr val="151857"/>
                  </a:solidFill>
                  <a:latin typeface="Liberation Sans Bold"/>
                  <a:ea typeface="Liberation Sans Bold"/>
                  <a:cs typeface="Liberation Sans Bold"/>
                  <a:sym typeface="Liberation Sans Bold"/>
                </a:rPr>
                <a:t>Behavioral &amp; Historical Analysis</a:t>
              </a:r>
            </a:p>
          </p:txBody>
        </p:sp>
      </p:grpSp>
      <p:grpSp>
        <p:nvGrpSpPr>
          <p:cNvPr name="Group 39" id="39"/>
          <p:cNvGrpSpPr/>
          <p:nvPr/>
        </p:nvGrpSpPr>
        <p:grpSpPr>
          <a:xfrm rot="0">
            <a:off x="12485300" y="3646494"/>
            <a:ext cx="3816852" cy="4717558"/>
            <a:chOff x="0" y="0"/>
            <a:chExt cx="5089135" cy="6290077"/>
          </a:xfrm>
        </p:grpSpPr>
        <p:grpSp>
          <p:nvGrpSpPr>
            <p:cNvPr name="Group 40" id="40"/>
            <p:cNvGrpSpPr/>
            <p:nvPr/>
          </p:nvGrpSpPr>
          <p:grpSpPr>
            <a:xfrm rot="0">
              <a:off x="0" y="0"/>
              <a:ext cx="1996008" cy="1996008"/>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14300" cap="sq">
                <a:solidFill>
                  <a:srgbClr val="FF9A40"/>
                </a:solidFill>
                <a:prstDash val="solid"/>
                <a:miter/>
              </a:ln>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F4CAAC"/>
                    </a:solidFill>
                    <a:latin typeface="Proxima Nova"/>
                    <a:ea typeface="Proxima Nova"/>
                    <a:cs typeface="Proxima Nova"/>
                    <a:sym typeface="Proxima Nova"/>
                  </a:rPr>
                  <a:t>4</a:t>
                </a:r>
              </a:p>
            </p:txBody>
          </p:sp>
        </p:grpSp>
        <p:sp>
          <p:nvSpPr>
            <p:cNvPr name="Freeform 43" id="43"/>
            <p:cNvSpPr/>
            <p:nvPr/>
          </p:nvSpPr>
          <p:spPr>
            <a:xfrm flipH="false" flipV="false" rot="0">
              <a:off x="756002" y="3405532"/>
              <a:ext cx="2884546" cy="2884546"/>
            </a:xfrm>
            <a:custGeom>
              <a:avLst/>
              <a:gdLst/>
              <a:ahLst/>
              <a:cxnLst/>
              <a:rect r="r" b="b" t="t" l="l"/>
              <a:pathLst>
                <a:path h="2884546" w="2884546">
                  <a:moveTo>
                    <a:pt x="0" y="0"/>
                  </a:moveTo>
                  <a:lnTo>
                    <a:pt x="2884545" y="0"/>
                  </a:lnTo>
                  <a:lnTo>
                    <a:pt x="2884545" y="2884545"/>
                  </a:lnTo>
                  <a:lnTo>
                    <a:pt x="0" y="288454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44" id="44"/>
            <p:cNvSpPr txBox="true"/>
            <p:nvPr/>
          </p:nvSpPr>
          <p:spPr>
            <a:xfrm rot="0">
              <a:off x="0" y="2146962"/>
              <a:ext cx="5089135" cy="1093470"/>
            </a:xfrm>
            <a:prstGeom prst="rect">
              <a:avLst/>
            </a:prstGeom>
          </p:spPr>
          <p:txBody>
            <a:bodyPr anchor="t" rtlCol="false" tIns="0" lIns="0" bIns="0" rIns="0">
              <a:spAutoFit/>
            </a:bodyPr>
            <a:lstStyle/>
            <a:p>
              <a:pPr algn="l">
                <a:lnSpc>
                  <a:spcPts val="3359"/>
                </a:lnSpc>
              </a:pPr>
              <a:r>
                <a:rPr lang="en-US" sz="2400" b="true">
                  <a:solidFill>
                    <a:srgbClr val="151857"/>
                  </a:solidFill>
                  <a:latin typeface="Liberation Sans Bold"/>
                  <a:ea typeface="Liberation Sans Bold"/>
                  <a:cs typeface="Liberation Sans Bold"/>
                  <a:sym typeface="Liberation Sans Bold"/>
                </a:rPr>
                <a:t>Manual &amp; Crowd sourced Moderation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9494" y="5962655"/>
            <a:ext cx="7252533" cy="4975035"/>
          </a:xfrm>
          <a:custGeom>
            <a:avLst/>
            <a:gdLst/>
            <a:ahLst/>
            <a:cxnLst/>
            <a:rect r="r" b="b" t="t" l="l"/>
            <a:pathLst>
              <a:path h="4975035" w="7252533">
                <a:moveTo>
                  <a:pt x="0" y="0"/>
                </a:moveTo>
                <a:lnTo>
                  <a:pt x="7252533" y="0"/>
                </a:lnTo>
                <a:lnTo>
                  <a:pt x="7252533" y="4975035"/>
                </a:lnTo>
                <a:lnTo>
                  <a:pt x="0" y="4975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0802" y="7442462"/>
            <a:ext cx="2167198" cy="2015419"/>
          </a:xfrm>
          <a:custGeom>
            <a:avLst/>
            <a:gdLst/>
            <a:ahLst/>
            <a:cxnLst/>
            <a:rect r="r" b="b" t="t" l="l"/>
            <a:pathLst>
              <a:path h="2015419" w="2167198">
                <a:moveTo>
                  <a:pt x="0" y="0"/>
                </a:moveTo>
                <a:lnTo>
                  <a:pt x="2167198" y="0"/>
                </a:lnTo>
                <a:lnTo>
                  <a:pt x="2167198" y="2015419"/>
                </a:lnTo>
                <a:lnTo>
                  <a:pt x="0" y="2015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967366" y="-4027408"/>
            <a:ext cx="12070708" cy="12514780"/>
          </a:xfrm>
          <a:custGeom>
            <a:avLst/>
            <a:gdLst/>
            <a:ahLst/>
            <a:cxnLst/>
            <a:rect r="r" b="b" t="t" l="l"/>
            <a:pathLst>
              <a:path h="12514780" w="12070708">
                <a:moveTo>
                  <a:pt x="0" y="0"/>
                </a:moveTo>
                <a:lnTo>
                  <a:pt x="12070708" y="0"/>
                </a:lnTo>
                <a:lnTo>
                  <a:pt x="12070708" y="12514780"/>
                </a:lnTo>
                <a:lnTo>
                  <a:pt x="0" y="12514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38280" y="-4528284"/>
            <a:ext cx="12653742" cy="11781978"/>
          </a:xfrm>
          <a:custGeom>
            <a:avLst/>
            <a:gdLst/>
            <a:ahLst/>
            <a:cxnLst/>
            <a:rect r="r" b="b" t="t" l="l"/>
            <a:pathLst>
              <a:path h="11781978" w="12653742">
                <a:moveTo>
                  <a:pt x="0" y="0"/>
                </a:moveTo>
                <a:lnTo>
                  <a:pt x="12653742" y="0"/>
                </a:lnTo>
                <a:lnTo>
                  <a:pt x="12653742" y="11781978"/>
                </a:lnTo>
                <a:lnTo>
                  <a:pt x="0" y="11781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47813" y="651722"/>
            <a:ext cx="2872375" cy="2823265"/>
          </a:xfrm>
          <a:custGeom>
            <a:avLst/>
            <a:gdLst/>
            <a:ahLst/>
            <a:cxnLst/>
            <a:rect r="r" b="b" t="t" l="l"/>
            <a:pathLst>
              <a:path h="2823265" w="2872375">
                <a:moveTo>
                  <a:pt x="0" y="0"/>
                </a:moveTo>
                <a:lnTo>
                  <a:pt x="2872375" y="0"/>
                </a:lnTo>
                <a:lnTo>
                  <a:pt x="2872375" y="2823265"/>
                </a:lnTo>
                <a:lnTo>
                  <a:pt x="0" y="2823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615462" y="852529"/>
            <a:ext cx="11097097" cy="733424"/>
          </a:xfrm>
          <a:prstGeom prst="rect">
            <a:avLst/>
          </a:prstGeom>
        </p:spPr>
        <p:txBody>
          <a:bodyPr anchor="t" rtlCol="false" tIns="0" lIns="0" bIns="0" rIns="0">
            <a:spAutoFit/>
          </a:bodyPr>
          <a:lstStyle/>
          <a:p>
            <a:pPr algn="l">
              <a:lnSpc>
                <a:spcPts val="5850"/>
              </a:lnSpc>
            </a:pPr>
            <a:r>
              <a:rPr lang="en-US" sz="4500" spc="135" b="true">
                <a:solidFill>
                  <a:srgbClr val="000000"/>
                </a:solidFill>
                <a:latin typeface="Fira Sans Bold"/>
                <a:ea typeface="Fira Sans Bold"/>
                <a:cs typeface="Fira Sans Bold"/>
                <a:sym typeface="Fira Sans Bold"/>
              </a:rPr>
              <a:t>Amazon’s Existing System – Limitations</a:t>
            </a:r>
          </a:p>
        </p:txBody>
      </p:sp>
      <p:grpSp>
        <p:nvGrpSpPr>
          <p:cNvPr name="Group 8" id="8"/>
          <p:cNvGrpSpPr/>
          <p:nvPr/>
        </p:nvGrpSpPr>
        <p:grpSpPr>
          <a:xfrm rot="0">
            <a:off x="5907215" y="2063354"/>
            <a:ext cx="9086294" cy="1135856"/>
            <a:chOff x="0" y="0"/>
            <a:chExt cx="12115058" cy="1514475"/>
          </a:xfrm>
        </p:grpSpPr>
        <p:grpSp>
          <p:nvGrpSpPr>
            <p:cNvPr name="Group 9" id="9"/>
            <p:cNvGrpSpPr/>
            <p:nvPr/>
          </p:nvGrpSpPr>
          <p:grpSpPr>
            <a:xfrm rot="5400000">
              <a:off x="5300292" y="-5300292"/>
              <a:ext cx="1514475" cy="12115058"/>
              <a:chOff x="0" y="0"/>
              <a:chExt cx="660400" cy="5282876"/>
            </a:xfrm>
          </p:grpSpPr>
          <p:sp>
            <p:nvSpPr>
              <p:cNvPr name="Freeform 10" id="10"/>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11" id="11"/>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944329" y="508944"/>
              <a:ext cx="9775647" cy="515620"/>
            </a:xfrm>
            <a:prstGeom prst="rect">
              <a:avLst/>
            </a:prstGeom>
          </p:spPr>
          <p:txBody>
            <a:bodyPr anchor="t" rtlCol="false" tIns="0" lIns="0" bIns="0" rIns="0">
              <a:spAutoFit/>
            </a:bodyPr>
            <a:lstStyle/>
            <a:p>
              <a:pPr algn="l">
                <a:lnSpc>
                  <a:spcPts val="3359"/>
                </a:lnSpc>
                <a:spcBef>
                  <a:spcPct val="0"/>
                </a:spcBef>
              </a:pPr>
              <a:r>
                <a:rPr lang="en-US" b="true" sz="2399">
                  <a:solidFill>
                    <a:srgbClr val="FAF7F7"/>
                  </a:solidFill>
                  <a:latin typeface="Canva Sans Bold"/>
                  <a:ea typeface="Canva Sans Bold"/>
                  <a:cs typeface="Canva Sans Bold"/>
                  <a:sym typeface="Canva Sans Bold"/>
                </a:rPr>
                <a:t>INEFFECTIVE AGAINST AI-GENERATED REVIEWS</a:t>
              </a:r>
            </a:p>
          </p:txBody>
        </p:sp>
      </p:grpSp>
      <p:grpSp>
        <p:nvGrpSpPr>
          <p:cNvPr name="Group 13" id="13"/>
          <p:cNvGrpSpPr/>
          <p:nvPr/>
        </p:nvGrpSpPr>
        <p:grpSpPr>
          <a:xfrm rot="0">
            <a:off x="5897125" y="3365177"/>
            <a:ext cx="9086294" cy="1135856"/>
            <a:chOff x="0" y="0"/>
            <a:chExt cx="12115058" cy="1514475"/>
          </a:xfrm>
        </p:grpSpPr>
        <p:grpSp>
          <p:nvGrpSpPr>
            <p:cNvPr name="Group 14" id="14"/>
            <p:cNvGrpSpPr/>
            <p:nvPr/>
          </p:nvGrpSpPr>
          <p:grpSpPr>
            <a:xfrm rot="5400000">
              <a:off x="5300292" y="-5300292"/>
              <a:ext cx="1514475" cy="12115058"/>
              <a:chOff x="0" y="0"/>
              <a:chExt cx="660400" cy="5282876"/>
            </a:xfrm>
          </p:grpSpPr>
          <p:sp>
            <p:nvSpPr>
              <p:cNvPr name="Freeform 15" id="15"/>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FF9501"/>
              </a:solidFill>
            </p:spPr>
          </p:sp>
          <p:sp>
            <p:nvSpPr>
              <p:cNvPr name="TextBox 16" id="16"/>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17" id="17"/>
            <p:cNvSpPr txBox="true"/>
            <p:nvPr/>
          </p:nvSpPr>
          <p:spPr>
            <a:xfrm rot="0">
              <a:off x="957782" y="530403"/>
              <a:ext cx="8844666" cy="514172"/>
            </a:xfrm>
            <a:prstGeom prst="rect">
              <a:avLst/>
            </a:prstGeom>
          </p:spPr>
          <p:txBody>
            <a:bodyPr anchor="t" rtlCol="false" tIns="0" lIns="0" bIns="0" rIns="0">
              <a:spAutoFit/>
            </a:bodyPr>
            <a:lstStyle/>
            <a:p>
              <a:pPr algn="l">
                <a:lnSpc>
                  <a:spcPts val="3349"/>
                </a:lnSpc>
                <a:spcBef>
                  <a:spcPct val="0"/>
                </a:spcBef>
              </a:pPr>
              <a:r>
                <a:rPr lang="en-US" b="true" sz="2392">
                  <a:solidFill>
                    <a:srgbClr val="000000"/>
                  </a:solidFill>
                  <a:latin typeface="Canva Sans Bold"/>
                  <a:ea typeface="Canva Sans Bold"/>
                  <a:cs typeface="Canva Sans Bold"/>
                  <a:sym typeface="Canva Sans Bold"/>
                </a:rPr>
                <a:t>NO REAL-TIME NETWORK GRAPH ANALYSIS</a:t>
              </a:r>
            </a:p>
          </p:txBody>
        </p:sp>
      </p:grpSp>
      <p:grpSp>
        <p:nvGrpSpPr>
          <p:cNvPr name="Group 18" id="18"/>
          <p:cNvGrpSpPr/>
          <p:nvPr/>
        </p:nvGrpSpPr>
        <p:grpSpPr>
          <a:xfrm rot="0">
            <a:off x="5897125" y="4662958"/>
            <a:ext cx="9086294" cy="1135856"/>
            <a:chOff x="0" y="0"/>
            <a:chExt cx="12115058" cy="1514475"/>
          </a:xfrm>
        </p:grpSpPr>
        <p:grpSp>
          <p:nvGrpSpPr>
            <p:cNvPr name="Group 19" id="19"/>
            <p:cNvGrpSpPr/>
            <p:nvPr/>
          </p:nvGrpSpPr>
          <p:grpSpPr>
            <a:xfrm rot="5400000">
              <a:off x="5300292" y="-5300292"/>
              <a:ext cx="1514475" cy="12115058"/>
              <a:chOff x="0" y="0"/>
              <a:chExt cx="660400" cy="5282876"/>
            </a:xfrm>
          </p:grpSpPr>
          <p:sp>
            <p:nvSpPr>
              <p:cNvPr name="Freeform 20" id="20"/>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21" id="21"/>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22" id="22"/>
            <p:cNvSpPr txBox="true"/>
            <p:nvPr/>
          </p:nvSpPr>
          <p:spPr>
            <a:xfrm rot="0">
              <a:off x="957782" y="457200"/>
              <a:ext cx="9148543" cy="515620"/>
            </a:xfrm>
            <a:prstGeom prst="rect">
              <a:avLst/>
            </a:prstGeom>
          </p:spPr>
          <p:txBody>
            <a:bodyPr anchor="t" rtlCol="false" tIns="0" lIns="0" bIns="0" rIns="0">
              <a:spAutoFit/>
            </a:bodyPr>
            <a:lstStyle/>
            <a:p>
              <a:pPr algn="l">
                <a:lnSpc>
                  <a:spcPts val="3359"/>
                </a:lnSpc>
                <a:spcBef>
                  <a:spcPct val="0"/>
                </a:spcBef>
              </a:pPr>
              <a:r>
                <a:rPr lang="en-US" b="true" sz="2399">
                  <a:solidFill>
                    <a:srgbClr val="FAF7F7"/>
                  </a:solidFill>
                  <a:latin typeface="Canva Sans Bold"/>
                  <a:ea typeface="Canva Sans Bold"/>
                  <a:cs typeface="Canva Sans Bold"/>
                  <a:sym typeface="Canva Sans Bold"/>
                </a:rPr>
                <a:t>LACK OF TRANSPARENCY &amp; EXPLAINABILITY</a:t>
              </a:r>
            </a:p>
          </p:txBody>
        </p:sp>
      </p:grpSp>
      <p:grpSp>
        <p:nvGrpSpPr>
          <p:cNvPr name="Group 23" id="23"/>
          <p:cNvGrpSpPr/>
          <p:nvPr/>
        </p:nvGrpSpPr>
        <p:grpSpPr>
          <a:xfrm rot="0">
            <a:off x="5897125" y="6007237"/>
            <a:ext cx="9012621" cy="1135856"/>
            <a:chOff x="0" y="0"/>
            <a:chExt cx="12016827" cy="1514475"/>
          </a:xfrm>
        </p:grpSpPr>
        <p:grpSp>
          <p:nvGrpSpPr>
            <p:cNvPr name="Group 24" id="24"/>
            <p:cNvGrpSpPr/>
            <p:nvPr/>
          </p:nvGrpSpPr>
          <p:grpSpPr>
            <a:xfrm rot="5400000">
              <a:off x="5251176" y="-5251176"/>
              <a:ext cx="1514475" cy="12016827"/>
              <a:chOff x="0" y="0"/>
              <a:chExt cx="660400" cy="5240042"/>
            </a:xfrm>
          </p:grpSpPr>
          <p:sp>
            <p:nvSpPr>
              <p:cNvPr name="Freeform 25" id="25"/>
              <p:cNvSpPr/>
              <p:nvPr/>
            </p:nvSpPr>
            <p:spPr>
              <a:xfrm flipH="false" flipV="false" rot="0">
                <a:off x="0" y="0"/>
                <a:ext cx="660400" cy="5240042"/>
              </a:xfrm>
              <a:custGeom>
                <a:avLst/>
                <a:gdLst/>
                <a:ahLst/>
                <a:cxnLst/>
                <a:rect r="r" b="b" t="t" l="l"/>
                <a:pathLst>
                  <a:path h="524004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6844"/>
                    </a:cubicBezTo>
                    <a:lnTo>
                      <a:pt x="660400" y="5240042"/>
                    </a:lnTo>
                    <a:lnTo>
                      <a:pt x="0" y="5240042"/>
                    </a:lnTo>
                    <a:lnTo>
                      <a:pt x="0" y="430416"/>
                    </a:lnTo>
                    <a:cubicBezTo>
                      <a:pt x="1782" y="185660"/>
                      <a:pt x="93019" y="64045"/>
                      <a:pt x="220252" y="19070"/>
                    </a:cubicBezTo>
                    <a:close/>
                  </a:path>
                </a:pathLst>
              </a:custGeom>
              <a:solidFill>
                <a:srgbClr val="FF9501"/>
              </a:solidFill>
            </p:spPr>
          </p:sp>
          <p:sp>
            <p:nvSpPr>
              <p:cNvPr name="TextBox 26" id="26"/>
              <p:cNvSpPr txBox="true"/>
              <p:nvPr/>
            </p:nvSpPr>
            <p:spPr>
              <a:xfrm>
                <a:off x="0" y="88900"/>
                <a:ext cx="660400" cy="5151142"/>
              </a:xfrm>
              <a:prstGeom prst="rect">
                <a:avLst/>
              </a:prstGeom>
            </p:spPr>
            <p:txBody>
              <a:bodyPr anchor="ctr" rtlCol="false" tIns="50800" lIns="50800" bIns="50800" rIns="50800"/>
              <a:lstStyle/>
              <a:p>
                <a:pPr algn="ctr">
                  <a:lnSpc>
                    <a:spcPts val="3079"/>
                  </a:lnSpc>
                </a:pPr>
              </a:p>
            </p:txBody>
          </p:sp>
        </p:grpSp>
        <p:sp>
          <p:nvSpPr>
            <p:cNvPr name="TextBox 27" id="27"/>
            <p:cNvSpPr txBox="true"/>
            <p:nvPr/>
          </p:nvSpPr>
          <p:spPr>
            <a:xfrm rot="0">
              <a:off x="957782" y="395203"/>
              <a:ext cx="9148543"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NO LABELING FOR AI-GENERATED CONTENT</a:t>
              </a:r>
            </a:p>
          </p:txBody>
        </p:sp>
      </p:grpSp>
      <p:grpSp>
        <p:nvGrpSpPr>
          <p:cNvPr name="Group 28" id="28"/>
          <p:cNvGrpSpPr/>
          <p:nvPr/>
        </p:nvGrpSpPr>
        <p:grpSpPr>
          <a:xfrm rot="0">
            <a:off x="5897125" y="7314316"/>
            <a:ext cx="9086294" cy="1135856"/>
            <a:chOff x="0" y="0"/>
            <a:chExt cx="12115058" cy="1514475"/>
          </a:xfrm>
        </p:grpSpPr>
        <p:grpSp>
          <p:nvGrpSpPr>
            <p:cNvPr name="Group 29" id="29"/>
            <p:cNvGrpSpPr/>
            <p:nvPr/>
          </p:nvGrpSpPr>
          <p:grpSpPr>
            <a:xfrm rot="5400000">
              <a:off x="5300292" y="-5300292"/>
              <a:ext cx="1514475" cy="12115058"/>
              <a:chOff x="0" y="0"/>
              <a:chExt cx="660400" cy="5282876"/>
            </a:xfrm>
          </p:grpSpPr>
          <p:sp>
            <p:nvSpPr>
              <p:cNvPr name="Freeform 30" id="30"/>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000000"/>
              </a:solidFill>
            </p:spPr>
          </p:sp>
          <p:sp>
            <p:nvSpPr>
              <p:cNvPr name="TextBox 31" id="31"/>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957782" y="521003"/>
              <a:ext cx="9621609" cy="515620"/>
            </a:xfrm>
            <a:prstGeom prst="rect">
              <a:avLst/>
            </a:prstGeom>
          </p:spPr>
          <p:txBody>
            <a:bodyPr anchor="t" rtlCol="false" tIns="0" lIns="0" bIns="0" rIns="0">
              <a:spAutoFit/>
            </a:bodyPr>
            <a:lstStyle/>
            <a:p>
              <a:pPr algn="l">
                <a:lnSpc>
                  <a:spcPts val="3359"/>
                </a:lnSpc>
                <a:spcBef>
                  <a:spcPct val="0"/>
                </a:spcBef>
              </a:pPr>
              <a:r>
                <a:rPr lang="en-US" b="true" sz="2399">
                  <a:solidFill>
                    <a:srgbClr val="FFFFFF"/>
                  </a:solidFill>
                  <a:latin typeface="Canva Sans Bold"/>
                  <a:ea typeface="Canva Sans Bold"/>
                  <a:cs typeface="Canva Sans Bold"/>
                  <a:sym typeface="Canva Sans Bold"/>
                </a:rPr>
                <a:t>REACTIVE INSTEAD OF PROACTIVE DETECTION</a:t>
              </a:r>
            </a:p>
          </p:txBody>
        </p:sp>
      </p:grpSp>
      <p:grpSp>
        <p:nvGrpSpPr>
          <p:cNvPr name="Group 33" id="33"/>
          <p:cNvGrpSpPr/>
          <p:nvPr/>
        </p:nvGrpSpPr>
        <p:grpSpPr>
          <a:xfrm rot="0">
            <a:off x="5907215" y="8735022"/>
            <a:ext cx="9086294" cy="1135856"/>
            <a:chOff x="0" y="0"/>
            <a:chExt cx="12115058" cy="1514475"/>
          </a:xfrm>
        </p:grpSpPr>
        <p:grpSp>
          <p:nvGrpSpPr>
            <p:cNvPr name="Group 34" id="34"/>
            <p:cNvGrpSpPr/>
            <p:nvPr/>
          </p:nvGrpSpPr>
          <p:grpSpPr>
            <a:xfrm rot="5400000">
              <a:off x="5300292" y="-5300292"/>
              <a:ext cx="1514475" cy="12115058"/>
              <a:chOff x="0" y="0"/>
              <a:chExt cx="660400" cy="5282876"/>
            </a:xfrm>
          </p:grpSpPr>
          <p:sp>
            <p:nvSpPr>
              <p:cNvPr name="Freeform 35" id="35"/>
              <p:cNvSpPr/>
              <p:nvPr/>
            </p:nvSpPr>
            <p:spPr>
              <a:xfrm flipH="false" flipV="false" rot="0">
                <a:off x="0" y="0"/>
                <a:ext cx="660400" cy="5282876"/>
              </a:xfrm>
              <a:custGeom>
                <a:avLst/>
                <a:gdLst/>
                <a:ahLst/>
                <a:cxnLst/>
                <a:rect r="r" b="b" t="t" l="l"/>
                <a:pathLst>
                  <a:path h="528287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27795"/>
                    </a:cubicBezTo>
                    <a:lnTo>
                      <a:pt x="660400" y="5282876"/>
                    </a:lnTo>
                    <a:lnTo>
                      <a:pt x="0" y="5282876"/>
                    </a:lnTo>
                    <a:lnTo>
                      <a:pt x="0" y="431398"/>
                    </a:lnTo>
                    <a:cubicBezTo>
                      <a:pt x="1782" y="185660"/>
                      <a:pt x="93019" y="64045"/>
                      <a:pt x="220252" y="19070"/>
                    </a:cubicBezTo>
                    <a:close/>
                  </a:path>
                </a:pathLst>
              </a:custGeom>
              <a:solidFill>
                <a:srgbClr val="FF9501"/>
              </a:solidFill>
            </p:spPr>
          </p:sp>
          <p:sp>
            <p:nvSpPr>
              <p:cNvPr name="TextBox 36" id="36"/>
              <p:cNvSpPr txBox="true"/>
              <p:nvPr/>
            </p:nvSpPr>
            <p:spPr>
              <a:xfrm>
                <a:off x="0" y="88900"/>
                <a:ext cx="660400" cy="5193976"/>
              </a:xfrm>
              <a:prstGeom prst="rect">
                <a:avLst/>
              </a:prstGeom>
            </p:spPr>
            <p:txBody>
              <a:bodyPr anchor="ctr" rtlCol="false" tIns="50800" lIns="50800" bIns="50800" rIns="50800"/>
              <a:lstStyle/>
              <a:p>
                <a:pPr algn="ctr">
                  <a:lnSpc>
                    <a:spcPts val="3079"/>
                  </a:lnSpc>
                </a:pPr>
              </a:p>
            </p:txBody>
          </p:sp>
        </p:grpSp>
        <p:sp>
          <p:nvSpPr>
            <p:cNvPr name="TextBox 37" id="37"/>
            <p:cNvSpPr txBox="true"/>
            <p:nvPr/>
          </p:nvSpPr>
          <p:spPr>
            <a:xfrm rot="0">
              <a:off x="944329" y="480377"/>
              <a:ext cx="11059045" cy="51562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Canva Sans Bold"/>
                  <a:ea typeface="Canva Sans Bold"/>
                  <a:cs typeface="Canva Sans Bold"/>
                  <a:sym typeface="Canva Sans Bold"/>
                </a:rPr>
                <a:t>NO MULTIMODAL (IMAGE/VIDEO) REVIEW VALIDATION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DAGoLGCpaM4</dc:identifier>
  <dcterms:modified xsi:type="dcterms:W3CDTF">2011-08-01T06:04:30Z</dcterms:modified>
  <cp:revision>1</cp:revision>
  <dc:title>Group 10 Case: AI &amp; Fake Reviews Amazons struggle against Bot </dc:title>
</cp:coreProperties>
</file>